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0" r:id="rId4"/>
    <p:sldMasterId id="2147483682" r:id="rId5"/>
    <p:sldMasterId id="2147483694" r:id="rId6"/>
  </p:sldMasterIdLst>
  <p:notesMasterIdLst>
    <p:notesMasterId r:id="rId30"/>
  </p:notesMasterIdLst>
  <p:handoutMasterIdLst>
    <p:handoutMasterId r:id="rId31"/>
  </p:handoutMasterIdLst>
  <p:sldIdLst>
    <p:sldId id="265" r:id="rId7"/>
    <p:sldId id="416" r:id="rId8"/>
    <p:sldId id="417" r:id="rId9"/>
    <p:sldId id="415" r:id="rId10"/>
    <p:sldId id="419" r:id="rId11"/>
    <p:sldId id="408" r:id="rId12"/>
    <p:sldId id="313" r:id="rId13"/>
    <p:sldId id="315" r:id="rId14"/>
    <p:sldId id="425" r:id="rId15"/>
    <p:sldId id="335" r:id="rId16"/>
    <p:sldId id="424" r:id="rId17"/>
    <p:sldId id="341" r:id="rId18"/>
    <p:sldId id="421" r:id="rId19"/>
    <p:sldId id="342" r:id="rId20"/>
    <p:sldId id="379" r:id="rId21"/>
    <p:sldId id="339" r:id="rId22"/>
    <p:sldId id="385" r:id="rId23"/>
    <p:sldId id="366" r:id="rId24"/>
    <p:sldId id="384" r:id="rId25"/>
    <p:sldId id="383" r:id="rId26"/>
    <p:sldId id="386" r:id="rId27"/>
    <p:sldId id="387" r:id="rId28"/>
    <p:sldId id="357" r:id="rId29"/>
  </p:sldIdLst>
  <p:sldSz cx="9906000" cy="6858000" type="A4"/>
  <p:notesSz cx="6807200" cy="9939338"/>
  <p:defaultTextStyle>
    <a:defPPr rtl="0">
      <a:defRPr lang="ja-jp"/>
    </a:defPPr>
    <a:lvl1pPr marL="0" algn="l" defTabSz="829398" rtl="0" eaLnBrk="1" latinLnBrk="0" hangingPunct="1">
      <a:defRPr sz="1632" kern="1200">
        <a:solidFill>
          <a:schemeClr val="tx1"/>
        </a:solidFill>
        <a:latin typeface="+mn-lt"/>
        <a:ea typeface="+mn-ea"/>
        <a:cs typeface="+mn-cs"/>
      </a:defRPr>
    </a:lvl1pPr>
    <a:lvl2pPr marL="414699" algn="l" defTabSz="829398" rtl="0" eaLnBrk="1" latinLnBrk="0" hangingPunct="1">
      <a:defRPr sz="1632" kern="1200">
        <a:solidFill>
          <a:schemeClr val="tx1"/>
        </a:solidFill>
        <a:latin typeface="+mn-lt"/>
        <a:ea typeface="+mn-ea"/>
        <a:cs typeface="+mn-cs"/>
      </a:defRPr>
    </a:lvl2pPr>
    <a:lvl3pPr marL="829398" algn="l" defTabSz="829398" rtl="0" eaLnBrk="1" latinLnBrk="0" hangingPunct="1">
      <a:defRPr sz="1632" kern="1200">
        <a:solidFill>
          <a:schemeClr val="tx1"/>
        </a:solidFill>
        <a:latin typeface="+mn-lt"/>
        <a:ea typeface="+mn-ea"/>
        <a:cs typeface="+mn-cs"/>
      </a:defRPr>
    </a:lvl3pPr>
    <a:lvl4pPr marL="1244098" algn="l" defTabSz="829398" rtl="0" eaLnBrk="1" latinLnBrk="0" hangingPunct="1">
      <a:defRPr sz="1632" kern="1200">
        <a:solidFill>
          <a:schemeClr val="tx1"/>
        </a:solidFill>
        <a:latin typeface="+mn-lt"/>
        <a:ea typeface="+mn-ea"/>
        <a:cs typeface="+mn-cs"/>
      </a:defRPr>
    </a:lvl4pPr>
    <a:lvl5pPr marL="1658797" algn="l" defTabSz="829398" rtl="0" eaLnBrk="1" latinLnBrk="0" hangingPunct="1">
      <a:defRPr sz="1632" kern="1200">
        <a:solidFill>
          <a:schemeClr val="tx1"/>
        </a:solidFill>
        <a:latin typeface="+mn-lt"/>
        <a:ea typeface="+mn-ea"/>
        <a:cs typeface="+mn-cs"/>
      </a:defRPr>
    </a:lvl5pPr>
    <a:lvl6pPr marL="2073495" algn="l" defTabSz="829398" rtl="0" eaLnBrk="1" latinLnBrk="0" hangingPunct="1">
      <a:defRPr sz="1632" kern="1200">
        <a:solidFill>
          <a:schemeClr val="tx1"/>
        </a:solidFill>
        <a:latin typeface="+mn-lt"/>
        <a:ea typeface="+mn-ea"/>
        <a:cs typeface="+mn-cs"/>
      </a:defRPr>
    </a:lvl6pPr>
    <a:lvl7pPr marL="2488194" algn="l" defTabSz="829398" rtl="0" eaLnBrk="1" latinLnBrk="0" hangingPunct="1">
      <a:defRPr sz="1632" kern="1200">
        <a:solidFill>
          <a:schemeClr val="tx1"/>
        </a:solidFill>
        <a:latin typeface="+mn-lt"/>
        <a:ea typeface="+mn-ea"/>
        <a:cs typeface="+mn-cs"/>
      </a:defRPr>
    </a:lvl7pPr>
    <a:lvl8pPr marL="2902892" algn="l" defTabSz="829398" rtl="0" eaLnBrk="1" latinLnBrk="0" hangingPunct="1">
      <a:defRPr sz="1632" kern="1200">
        <a:solidFill>
          <a:schemeClr val="tx1"/>
        </a:solidFill>
        <a:latin typeface="+mn-lt"/>
        <a:ea typeface="+mn-ea"/>
        <a:cs typeface="+mn-cs"/>
      </a:defRPr>
    </a:lvl8pPr>
    <a:lvl9pPr marL="3317592" algn="l" defTabSz="829398" rtl="0" eaLnBrk="1" latinLnBrk="0" hangingPunct="1">
      <a:defRPr sz="1632"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FF"/>
    <a:srgbClr val="FF5050"/>
    <a:srgbClr val="CCCCFF"/>
    <a:srgbClr val="CC99FF"/>
    <a:srgbClr val="FF33CC"/>
    <a:srgbClr val="CC0099"/>
    <a:srgbClr val="875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2435" autoAdjust="0"/>
  </p:normalViewPr>
  <p:slideViewPr>
    <p:cSldViewPr snapToGrid="0">
      <p:cViewPr varScale="1">
        <p:scale>
          <a:sx n="67" d="100"/>
          <a:sy n="67" d="100"/>
        </p:scale>
        <p:origin x="1260" y="66"/>
      </p:cViewPr>
      <p:guideLst/>
    </p:cSldViewPr>
  </p:slideViewPr>
  <p:notesTextViewPr>
    <p:cViewPr>
      <p:scale>
        <a:sx n="1" d="1"/>
        <a:sy n="1" d="1"/>
      </p:scale>
      <p:origin x="0" y="0"/>
    </p:cViewPr>
  </p:notesTextViewPr>
  <p:notesViewPr>
    <p:cSldViewPr snapToGrid="0">
      <p:cViewPr varScale="1">
        <p:scale>
          <a:sx n="87" d="100"/>
          <a:sy n="87"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1400" dirty="0"/>
              <a:t>エステティックの施術構成比率</a:t>
            </a:r>
            <a:endParaRPr lang="en-US" altLang="ja-JP" sz="1400" dirty="0"/>
          </a:p>
          <a:p>
            <a:pPr>
              <a:defRPr/>
            </a:pPr>
            <a:r>
              <a:rPr lang="ja-JP" altLang="en-US" sz="1400" dirty="0"/>
              <a:t>（</a:t>
            </a:r>
            <a:r>
              <a:rPr lang="en-US" altLang="ja-JP" sz="1400" dirty="0"/>
              <a:t>2018</a:t>
            </a:r>
            <a:r>
              <a:rPr lang="ja-JP" altLang="en-US" sz="1400" dirty="0"/>
              <a:t>年度見込み）</a:t>
            </a:r>
          </a:p>
        </c:rich>
      </c:tx>
      <c:layout>
        <c:manualLayout>
          <c:xMode val="edge"/>
          <c:yMode val="edge"/>
          <c:x val="0.16972342515313912"/>
          <c:y val="5.242709743773618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売上高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A44-43F0-82BE-8895A40141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A44-43F0-82BE-8895A401411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A44-43F0-82BE-8895A4014118}"/>
              </c:ext>
            </c:extLst>
          </c:dPt>
          <c:cat>
            <c:strRef>
              <c:f>Sheet1!$A$2:$A$4</c:f>
              <c:strCache>
                <c:ptCount val="3"/>
                <c:pt idx="0">
                  <c:v>美顔市場</c:v>
                </c:pt>
                <c:pt idx="1">
                  <c:v>脱毛市場</c:v>
                </c:pt>
                <c:pt idx="2">
                  <c:v>痩身・ボディ市場</c:v>
                </c:pt>
              </c:strCache>
            </c:strRef>
          </c:cat>
          <c:val>
            <c:numRef>
              <c:f>Sheet1!$B$2:$B$4</c:f>
              <c:numCache>
                <c:formatCode>0.0%</c:formatCode>
                <c:ptCount val="3"/>
                <c:pt idx="0">
                  <c:v>0.39</c:v>
                </c:pt>
                <c:pt idx="1">
                  <c:v>0.318</c:v>
                </c:pt>
                <c:pt idx="2">
                  <c:v>0.27400000000000002</c:v>
                </c:pt>
              </c:numCache>
            </c:numRef>
          </c:val>
          <c:extLst>
            <c:ext xmlns:c16="http://schemas.microsoft.com/office/drawing/2014/chart" uri="{C3380CC4-5D6E-409C-BE32-E72D297353CC}">
              <c16:uniqueId val="{00000000-71B5-467D-B8C6-F2D41A3054A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1400" dirty="0"/>
              <a:t>エステサロンで受けた施術と受けたい施術</a:t>
            </a:r>
          </a:p>
        </c:rich>
      </c:tx>
      <c:layout>
        <c:manualLayout>
          <c:xMode val="edge"/>
          <c:yMode val="edge"/>
          <c:x val="0.1092929747630751"/>
          <c:y val="4.119271941536414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Sheet1!$B$1</c:f>
              <c:strCache>
                <c:ptCount val="1"/>
                <c:pt idx="0">
                  <c:v>受けた施術</c:v>
                </c:pt>
              </c:strCache>
            </c:strRef>
          </c:tx>
          <c:spPr>
            <a:solidFill>
              <a:schemeClr val="accent1"/>
            </a:solidFill>
            <a:ln>
              <a:noFill/>
            </a:ln>
            <a:effectLst/>
          </c:spPr>
          <c:invertIfNegative val="0"/>
          <c:cat>
            <c:strRef>
              <c:f>Sheet1!$A$2:$A$6</c:f>
              <c:strCache>
                <c:ptCount val="5"/>
                <c:pt idx="0">
                  <c:v>フェイシャル</c:v>
                </c:pt>
                <c:pt idx="1">
                  <c:v>毛穴対策</c:v>
                </c:pt>
                <c:pt idx="2">
                  <c:v>シミ・あざ・ニキビ対策</c:v>
                </c:pt>
                <c:pt idx="3">
                  <c:v>リラクゼーション</c:v>
                </c:pt>
                <c:pt idx="4">
                  <c:v>シワ対策</c:v>
                </c:pt>
              </c:strCache>
            </c:strRef>
          </c:cat>
          <c:val>
            <c:numRef>
              <c:f>Sheet1!$B$2:$B$6</c:f>
              <c:numCache>
                <c:formatCode>General</c:formatCode>
                <c:ptCount val="5"/>
                <c:pt idx="0">
                  <c:v>62.3</c:v>
                </c:pt>
                <c:pt idx="1">
                  <c:v>17.399999999999999</c:v>
                </c:pt>
                <c:pt idx="2">
                  <c:v>14.4</c:v>
                </c:pt>
                <c:pt idx="3">
                  <c:v>13.6</c:v>
                </c:pt>
                <c:pt idx="4">
                  <c:v>13.3</c:v>
                </c:pt>
              </c:numCache>
            </c:numRef>
          </c:val>
          <c:extLst>
            <c:ext xmlns:c16="http://schemas.microsoft.com/office/drawing/2014/chart" uri="{C3380CC4-5D6E-409C-BE32-E72D297353CC}">
              <c16:uniqueId val="{00000000-D5C7-4689-8001-F045C85BD469}"/>
            </c:ext>
          </c:extLst>
        </c:ser>
        <c:ser>
          <c:idx val="1"/>
          <c:order val="1"/>
          <c:tx>
            <c:strRef>
              <c:f>Sheet1!$C$1</c:f>
              <c:strCache>
                <c:ptCount val="1"/>
                <c:pt idx="0">
                  <c:v>受けたい施術</c:v>
                </c:pt>
              </c:strCache>
            </c:strRef>
          </c:tx>
          <c:spPr>
            <a:solidFill>
              <a:schemeClr val="accent2"/>
            </a:solidFill>
            <a:ln>
              <a:noFill/>
            </a:ln>
            <a:effectLst/>
          </c:spPr>
          <c:invertIfNegative val="0"/>
          <c:cat>
            <c:strRef>
              <c:f>Sheet1!$A$2:$A$6</c:f>
              <c:strCache>
                <c:ptCount val="5"/>
                <c:pt idx="0">
                  <c:v>フェイシャル</c:v>
                </c:pt>
                <c:pt idx="1">
                  <c:v>毛穴対策</c:v>
                </c:pt>
                <c:pt idx="2">
                  <c:v>シミ・あざ・ニキビ対策</c:v>
                </c:pt>
                <c:pt idx="3">
                  <c:v>リラクゼーション</c:v>
                </c:pt>
                <c:pt idx="4">
                  <c:v>シワ対策</c:v>
                </c:pt>
              </c:strCache>
            </c:strRef>
          </c:cat>
          <c:val>
            <c:numRef>
              <c:f>Sheet1!$C$2:$C$6</c:f>
              <c:numCache>
                <c:formatCode>General</c:formatCode>
                <c:ptCount val="5"/>
                <c:pt idx="0">
                  <c:v>40.6</c:v>
                </c:pt>
                <c:pt idx="1">
                  <c:v>19.7</c:v>
                </c:pt>
                <c:pt idx="2">
                  <c:v>20.6</c:v>
                </c:pt>
                <c:pt idx="3">
                  <c:v>13.1</c:v>
                </c:pt>
                <c:pt idx="4">
                  <c:v>18.399999999999999</c:v>
                </c:pt>
              </c:numCache>
            </c:numRef>
          </c:val>
          <c:extLst>
            <c:ext xmlns:c16="http://schemas.microsoft.com/office/drawing/2014/chart" uri="{C3380CC4-5D6E-409C-BE32-E72D297353CC}">
              <c16:uniqueId val="{00000001-D5C7-4689-8001-F045C85BD469}"/>
            </c:ext>
          </c:extLst>
        </c:ser>
        <c:dLbls>
          <c:showLegendKey val="0"/>
          <c:showVal val="0"/>
          <c:showCatName val="0"/>
          <c:showSerName val="0"/>
          <c:showPercent val="0"/>
          <c:showBubbleSize val="0"/>
        </c:dLbls>
        <c:gapWidth val="182"/>
        <c:axId val="577299160"/>
        <c:axId val="577294568"/>
      </c:barChart>
      <c:catAx>
        <c:axId val="577299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77294568"/>
        <c:crosses val="autoZero"/>
        <c:auto val="1"/>
        <c:lblAlgn val="ctr"/>
        <c:lblOffset val="100"/>
        <c:noMultiLvlLbl val="0"/>
      </c:catAx>
      <c:valAx>
        <c:axId val="577294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77299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0.21814</cdr:x>
      <cdr:y>0.30311</cdr:y>
    </cdr:from>
    <cdr:to>
      <cdr:x>0.57371</cdr:x>
      <cdr:y>0.46792</cdr:y>
    </cdr:to>
    <cdr:sp macro="" textlink="">
      <cdr:nvSpPr>
        <cdr:cNvPr id="2" name="テキスト ボックス 5">
          <a:extLst xmlns:a="http://schemas.openxmlformats.org/drawingml/2006/main">
            <a:ext uri="{FF2B5EF4-FFF2-40B4-BE49-F238E27FC236}">
              <a16:creationId xmlns:a16="http://schemas.microsoft.com/office/drawing/2014/main" id="{0E318A66-86B1-4947-864A-1F383927011F}"/>
            </a:ext>
          </a:extLst>
        </cdr:cNvPr>
        <cdr:cNvSpPr txBox="1"/>
      </cdr:nvSpPr>
      <cdr:spPr>
        <a:xfrm xmlns:a="http://schemas.openxmlformats.org/drawingml/2006/main">
          <a:off x="844828" y="1027972"/>
          <a:ext cx="1377122" cy="5589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rtl="0">
            <a:defRPr lang="ja-jp"/>
          </a:defPPr>
          <a:lvl1pPr marL="0" algn="l" defTabSz="829398" rtl="0" eaLnBrk="1" latinLnBrk="0" hangingPunct="1">
            <a:defRPr sz="1632" kern="1200">
              <a:solidFill>
                <a:schemeClr val="tx1"/>
              </a:solidFill>
              <a:latin typeface="+mn-lt"/>
              <a:ea typeface="+mn-ea"/>
              <a:cs typeface="+mn-cs"/>
            </a:defRPr>
          </a:lvl1pPr>
          <a:lvl2pPr marL="414699" algn="l" defTabSz="829398" rtl="0" eaLnBrk="1" latinLnBrk="0" hangingPunct="1">
            <a:defRPr sz="1632" kern="1200">
              <a:solidFill>
                <a:schemeClr val="tx1"/>
              </a:solidFill>
              <a:latin typeface="+mn-lt"/>
              <a:ea typeface="+mn-ea"/>
              <a:cs typeface="+mn-cs"/>
            </a:defRPr>
          </a:lvl2pPr>
          <a:lvl3pPr marL="829398" algn="l" defTabSz="829398" rtl="0" eaLnBrk="1" latinLnBrk="0" hangingPunct="1">
            <a:defRPr sz="1632" kern="1200">
              <a:solidFill>
                <a:schemeClr val="tx1"/>
              </a:solidFill>
              <a:latin typeface="+mn-lt"/>
              <a:ea typeface="+mn-ea"/>
              <a:cs typeface="+mn-cs"/>
            </a:defRPr>
          </a:lvl3pPr>
          <a:lvl4pPr marL="1244098" algn="l" defTabSz="829398" rtl="0" eaLnBrk="1" latinLnBrk="0" hangingPunct="1">
            <a:defRPr sz="1632" kern="1200">
              <a:solidFill>
                <a:schemeClr val="tx1"/>
              </a:solidFill>
              <a:latin typeface="+mn-lt"/>
              <a:ea typeface="+mn-ea"/>
              <a:cs typeface="+mn-cs"/>
            </a:defRPr>
          </a:lvl4pPr>
          <a:lvl5pPr marL="1658797" algn="l" defTabSz="829398" rtl="0" eaLnBrk="1" latinLnBrk="0" hangingPunct="1">
            <a:defRPr sz="1632" kern="1200">
              <a:solidFill>
                <a:schemeClr val="tx1"/>
              </a:solidFill>
              <a:latin typeface="+mn-lt"/>
              <a:ea typeface="+mn-ea"/>
              <a:cs typeface="+mn-cs"/>
            </a:defRPr>
          </a:lvl5pPr>
          <a:lvl6pPr marL="2073495" algn="l" defTabSz="829398" rtl="0" eaLnBrk="1" latinLnBrk="0" hangingPunct="1">
            <a:defRPr sz="1632" kern="1200">
              <a:solidFill>
                <a:schemeClr val="tx1"/>
              </a:solidFill>
              <a:latin typeface="+mn-lt"/>
              <a:ea typeface="+mn-ea"/>
              <a:cs typeface="+mn-cs"/>
            </a:defRPr>
          </a:lvl6pPr>
          <a:lvl7pPr marL="2488194" algn="l" defTabSz="829398" rtl="0" eaLnBrk="1" latinLnBrk="0" hangingPunct="1">
            <a:defRPr sz="1632" kern="1200">
              <a:solidFill>
                <a:schemeClr val="tx1"/>
              </a:solidFill>
              <a:latin typeface="+mn-lt"/>
              <a:ea typeface="+mn-ea"/>
              <a:cs typeface="+mn-cs"/>
            </a:defRPr>
          </a:lvl7pPr>
          <a:lvl8pPr marL="2902892" algn="l" defTabSz="829398" rtl="0" eaLnBrk="1" latinLnBrk="0" hangingPunct="1">
            <a:defRPr sz="1632" kern="1200">
              <a:solidFill>
                <a:schemeClr val="tx1"/>
              </a:solidFill>
              <a:latin typeface="+mn-lt"/>
              <a:ea typeface="+mn-ea"/>
              <a:cs typeface="+mn-cs"/>
            </a:defRPr>
          </a:lvl8pPr>
          <a:lvl9pPr marL="3317592" algn="l" defTabSz="829398" rtl="0" eaLnBrk="1" latinLnBrk="0" hangingPunct="1">
            <a:defRPr sz="1632" kern="1200">
              <a:solidFill>
                <a:schemeClr val="tx1"/>
              </a:solidFill>
              <a:latin typeface="+mn-lt"/>
              <a:ea typeface="+mn-ea"/>
              <a:cs typeface="+mn-cs"/>
            </a:defRPr>
          </a:lvl9pPr>
        </a:lstStyle>
        <a:p xmlns:a="http://schemas.openxmlformats.org/drawingml/2006/main">
          <a:r>
            <a:rPr kumimoji="1" lang="ja-JP" altLang="en-US" sz="1400" dirty="0"/>
            <a:t>痩身・ボディ市場</a:t>
          </a:r>
          <a:r>
            <a:rPr kumimoji="1" lang="en-US" altLang="ja-JP" dirty="0"/>
            <a:t>27.4</a:t>
          </a:r>
          <a:r>
            <a:rPr kumimoji="1" lang="ja-JP" altLang="en-US" dirty="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EA4A304E-B19A-41F2-BF6E-AF097CD1119C}" type="datetime1">
              <a:rPr kumimoji="1" lang="ja-JP" altLang="en-US" smtClean="0">
                <a:latin typeface="Meiryo UI" panose="020B0604030504040204" pitchFamily="50" charset="-128"/>
                <a:ea typeface="Meiryo UI" panose="020B0604030504040204" pitchFamily="50" charset="-128"/>
              </a:rPr>
              <a:t>2020/12/23</a:t>
            </a:fld>
            <a:endParaRPr kumimoji="1"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8CAED83A-5B5B-44D9-AF1B-7D5A84B90E78}" type="slidenum">
              <a:rPr kumimoji="1" lang="en-US" altLang="ja-JP" smtClean="0">
                <a:latin typeface="Meiryo UI" panose="020B0604030504040204" pitchFamily="50" charset="-128"/>
                <a:ea typeface="Meiryo UI" panose="020B0604030504040204" pitchFamily="50" charset="-128"/>
              </a:rPr>
              <a:t>‹#›</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6075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C8AB80D4-83A1-42E8-A034-E4F73E4A839D}" type="datetime1">
              <a:rPr lang="ja-JP" altLang="en-US" smtClean="0"/>
              <a:pPr/>
              <a:t>2020/12/23</a:t>
            </a:fld>
            <a:endParaRPr lang="ja-JP" altLang="en-US" dirty="0"/>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86456DE3-4E01-4AFD-AD42-42312842ED89}" type="slidenum">
              <a:rPr lang="en-US" altLang="ja-JP" smtClean="0"/>
              <a:pPr/>
              <a:t>‹#›</a:t>
            </a:fld>
            <a:endParaRPr lang="ja-JP" alt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hf hdr="0" ftr="0" dt="0"/>
  <p:notesStyle>
    <a:lvl1pPr marL="0" algn="l" defTabSz="829398" rtl="0" eaLnBrk="1" latinLnBrk="0" hangingPunct="1">
      <a:defRPr sz="1089" kern="1200">
        <a:solidFill>
          <a:schemeClr val="tx1"/>
        </a:solidFill>
        <a:latin typeface="Meiryo UI" panose="020B0604030504040204" pitchFamily="50" charset="-128"/>
        <a:ea typeface="Meiryo UI" panose="020B0604030504040204" pitchFamily="50" charset="-128"/>
        <a:cs typeface="+mn-cs"/>
      </a:defRPr>
    </a:lvl1pPr>
    <a:lvl2pPr marL="414699" algn="l" defTabSz="829398" rtl="0" eaLnBrk="1" latinLnBrk="0" hangingPunct="1">
      <a:defRPr sz="1089" kern="1200">
        <a:solidFill>
          <a:schemeClr val="tx1"/>
        </a:solidFill>
        <a:latin typeface="Meiryo UI" panose="020B0604030504040204" pitchFamily="50" charset="-128"/>
        <a:ea typeface="Meiryo UI" panose="020B0604030504040204" pitchFamily="50" charset="-128"/>
        <a:cs typeface="+mn-cs"/>
      </a:defRPr>
    </a:lvl2pPr>
    <a:lvl3pPr marL="829398" algn="l" defTabSz="829398" rtl="0" eaLnBrk="1" latinLnBrk="0" hangingPunct="1">
      <a:defRPr sz="1089" kern="1200">
        <a:solidFill>
          <a:schemeClr val="tx1"/>
        </a:solidFill>
        <a:latin typeface="Meiryo UI" panose="020B0604030504040204" pitchFamily="50" charset="-128"/>
        <a:ea typeface="Meiryo UI" panose="020B0604030504040204" pitchFamily="50" charset="-128"/>
        <a:cs typeface="+mn-cs"/>
      </a:defRPr>
    </a:lvl3pPr>
    <a:lvl4pPr marL="1244098" algn="l" defTabSz="829398" rtl="0" eaLnBrk="1" latinLnBrk="0" hangingPunct="1">
      <a:defRPr sz="1089" kern="1200">
        <a:solidFill>
          <a:schemeClr val="tx1"/>
        </a:solidFill>
        <a:latin typeface="Meiryo UI" panose="020B0604030504040204" pitchFamily="50" charset="-128"/>
        <a:ea typeface="Meiryo UI" panose="020B0604030504040204" pitchFamily="50" charset="-128"/>
        <a:cs typeface="+mn-cs"/>
      </a:defRPr>
    </a:lvl4pPr>
    <a:lvl5pPr marL="1658797" algn="l" defTabSz="829398" rtl="0" eaLnBrk="1" latinLnBrk="0" hangingPunct="1">
      <a:defRPr sz="1089" kern="1200">
        <a:solidFill>
          <a:schemeClr val="tx1"/>
        </a:solidFill>
        <a:latin typeface="Meiryo UI" panose="020B0604030504040204" pitchFamily="50" charset="-128"/>
        <a:ea typeface="Meiryo UI" panose="020B0604030504040204" pitchFamily="50" charset="-128"/>
        <a:cs typeface="+mn-cs"/>
      </a:defRPr>
    </a:lvl5pPr>
    <a:lvl6pPr marL="2073495" algn="l" defTabSz="829398" rtl="0" eaLnBrk="1" latinLnBrk="0" hangingPunct="1">
      <a:defRPr sz="1089" kern="1200">
        <a:solidFill>
          <a:schemeClr val="tx1"/>
        </a:solidFill>
        <a:latin typeface="+mn-lt"/>
        <a:ea typeface="+mn-ea"/>
        <a:cs typeface="+mn-cs"/>
      </a:defRPr>
    </a:lvl6pPr>
    <a:lvl7pPr marL="2488194" algn="l" defTabSz="829398" rtl="0" eaLnBrk="1" latinLnBrk="0" hangingPunct="1">
      <a:defRPr sz="1089" kern="1200">
        <a:solidFill>
          <a:schemeClr val="tx1"/>
        </a:solidFill>
        <a:latin typeface="+mn-lt"/>
        <a:ea typeface="+mn-ea"/>
        <a:cs typeface="+mn-cs"/>
      </a:defRPr>
    </a:lvl7pPr>
    <a:lvl8pPr marL="2902892" algn="l" defTabSz="829398" rtl="0" eaLnBrk="1" latinLnBrk="0" hangingPunct="1">
      <a:defRPr sz="1089" kern="1200">
        <a:solidFill>
          <a:schemeClr val="tx1"/>
        </a:solidFill>
        <a:latin typeface="+mn-lt"/>
        <a:ea typeface="+mn-ea"/>
        <a:cs typeface="+mn-cs"/>
      </a:defRPr>
    </a:lvl8pPr>
    <a:lvl9pPr marL="3317592" algn="l" defTabSz="829398" rtl="0" eaLnBrk="1" latinLnBrk="0" hangingPunct="1">
      <a:defRPr sz="108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456DE3-4E01-4AFD-AD42-42312842ED89}" type="slidenum">
              <a:rPr lang="en-US" altLang="ja-JP" smtClean="0"/>
              <a:pPr/>
              <a:t>1</a:t>
            </a:fld>
            <a:endParaRPr lang="ja-JP" altLang="en-US" dirty="0"/>
          </a:p>
        </p:txBody>
      </p:sp>
    </p:spTree>
    <p:extLst>
      <p:ext uri="{BB962C8B-B14F-4D97-AF65-F5344CB8AC3E}">
        <p14:creationId xmlns:p14="http://schemas.microsoft.com/office/powerpoint/2010/main" val="234991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1" y="1122364"/>
            <a:ext cx="8420099" cy="2387600"/>
          </a:xfrm>
        </p:spPr>
        <p:txBody>
          <a:bodyPr anchor="b"/>
          <a:lstStyle>
            <a:lvl1pPr algn="ctr">
              <a:defRPr sz="5855"/>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9"/>
            <a:ext cx="7429501" cy="1655762"/>
          </a:xfrm>
        </p:spPr>
        <p:txBody>
          <a:bodyPr/>
          <a:lstStyle>
            <a:lvl1pPr marL="0" indent="0" algn="ctr">
              <a:buNone/>
              <a:defRPr sz="2342"/>
            </a:lvl1pPr>
            <a:lvl2pPr marL="446168" indent="0" algn="ctr">
              <a:buNone/>
              <a:defRPr sz="1952"/>
            </a:lvl2pPr>
            <a:lvl3pPr marL="892336" indent="0" algn="ctr">
              <a:buNone/>
              <a:defRPr sz="1757"/>
            </a:lvl3pPr>
            <a:lvl4pPr marL="1338503" indent="0" algn="ctr">
              <a:buNone/>
              <a:defRPr sz="1561"/>
            </a:lvl4pPr>
            <a:lvl5pPr marL="1784671" indent="0" algn="ctr">
              <a:buNone/>
              <a:defRPr sz="1561"/>
            </a:lvl5pPr>
            <a:lvl6pPr marL="2230839" indent="0" algn="ctr">
              <a:buNone/>
              <a:defRPr sz="1561"/>
            </a:lvl6pPr>
            <a:lvl7pPr marL="2677007" indent="0" algn="ctr">
              <a:buNone/>
              <a:defRPr sz="1561"/>
            </a:lvl7pPr>
            <a:lvl8pPr marL="3123174" indent="0" algn="ctr">
              <a:buNone/>
              <a:defRPr sz="1561"/>
            </a:lvl8pPr>
            <a:lvl9pPr marL="3569342" indent="0" algn="ctr">
              <a:buNone/>
              <a:defRPr sz="156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02CDB71-B2B4-4B2E-B900-7F130A54C91A}" type="datetime1">
              <a:rPr kumimoji="1" lang="ja-JP" altLang="en-US" smtClean="0"/>
              <a:t>2020/12/23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4079328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0E7C478-599A-4C36-958F-579CFB796762}" type="datetime1">
              <a:rPr kumimoji="1" lang="ja-JP" altLang="en-US" smtClean="0"/>
              <a:t>2020/12/23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3457504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7"/>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40" y="365127"/>
            <a:ext cx="6284118"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33A117-6C0E-4B59-99B9-911315783C68}" type="datetime1">
              <a:rPr kumimoji="1" lang="ja-JP" altLang="en-US" smtClean="0"/>
              <a:t>2020/12/23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898009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069B0-D601-4050-B47F-21BBF6B7E14E}"/>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8C848A6-CB68-494F-9078-D20A8C7BACC6}"/>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2DFEFD9-ACB7-4669-9D21-BC5A9DA49C6E}"/>
              </a:ext>
            </a:extLst>
          </p:cNvPr>
          <p:cNvSpPr>
            <a:spLocks noGrp="1"/>
          </p:cNvSpPr>
          <p:nvPr>
            <p:ph type="dt" sz="half" idx="10"/>
          </p:nvPr>
        </p:nvSpPr>
        <p:spPr/>
        <p:txBody>
          <a:bodyPr/>
          <a:lstStyle/>
          <a:p>
            <a:fld id="{1D58F07A-0B0F-400C-8F9E-638D68834E4A}" type="datetime1">
              <a:rPr lang="ja-JP" altLang="en-US" noProof="0" smtClean="0"/>
              <a:t>2020/12/23</a:t>
            </a:fld>
            <a:endParaRPr lang="ja-JP" altLang="en-US" noProof="0" dirty="0"/>
          </a:p>
        </p:txBody>
      </p:sp>
      <p:sp>
        <p:nvSpPr>
          <p:cNvPr id="5" name="フッター プレースホルダー 4">
            <a:extLst>
              <a:ext uri="{FF2B5EF4-FFF2-40B4-BE49-F238E27FC236}">
                <a16:creationId xmlns:a16="http://schemas.microsoft.com/office/drawing/2014/main" id="{2AE05BB0-0A54-4318-846B-5862351A5180}"/>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D19E4CE9-E10B-4904-AAAE-0B6A05589F61}"/>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292468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A2AD5C-DCA8-4B34-8D17-418162E15F4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C5DE0A8-5E36-45CF-A3F0-B16257E3F9A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EB6079-2467-4770-A057-C4F9A36FDE05}"/>
              </a:ext>
            </a:extLst>
          </p:cNvPr>
          <p:cNvSpPr>
            <a:spLocks noGrp="1"/>
          </p:cNvSpPr>
          <p:nvPr>
            <p:ph type="dt" sz="half" idx="10"/>
          </p:nvPr>
        </p:nvSpPr>
        <p:spPr/>
        <p:txBody>
          <a:bodyPr/>
          <a:lstStyle/>
          <a:p>
            <a:pPr rtl="0"/>
            <a:fld id="{55B79115-A77B-4494-98A5-EF1B40C00F29}" type="datetime1">
              <a:rPr lang="ja-JP" altLang="en-US" noProof="0" smtClean="0"/>
              <a:t>2020/12/23</a:t>
            </a:fld>
            <a:endParaRPr lang="ja-JP" altLang="en-US" noProof="0" dirty="0"/>
          </a:p>
        </p:txBody>
      </p:sp>
      <p:sp>
        <p:nvSpPr>
          <p:cNvPr id="5" name="フッター プレースホルダー 4">
            <a:extLst>
              <a:ext uri="{FF2B5EF4-FFF2-40B4-BE49-F238E27FC236}">
                <a16:creationId xmlns:a16="http://schemas.microsoft.com/office/drawing/2014/main" id="{78B10E10-7228-4ED3-BD52-61632450A41E}"/>
              </a:ext>
            </a:extLst>
          </p:cNvPr>
          <p:cNvSpPr>
            <a:spLocks noGrp="1"/>
          </p:cNvSpPr>
          <p:nvPr>
            <p:ph type="ftr" sz="quarter" idx="11"/>
          </p:nvPr>
        </p:nvSpPr>
        <p:spPr/>
        <p:txBody>
          <a:bodyPr/>
          <a:lstStyle/>
          <a:p>
            <a:pPr rtl="0"/>
            <a:endParaRPr lang="ja-JP" altLang="en-US" noProof="0" dirty="0"/>
          </a:p>
        </p:txBody>
      </p:sp>
      <p:sp>
        <p:nvSpPr>
          <p:cNvPr id="6" name="スライド番号プレースホルダー 5">
            <a:extLst>
              <a:ext uri="{FF2B5EF4-FFF2-40B4-BE49-F238E27FC236}">
                <a16:creationId xmlns:a16="http://schemas.microsoft.com/office/drawing/2014/main" id="{E5FDCC64-8A64-4D3D-A276-2BED6AD0028E}"/>
              </a:ext>
            </a:extLst>
          </p:cNvPr>
          <p:cNvSpPr>
            <a:spLocks noGrp="1"/>
          </p:cNvSpPr>
          <p:nvPr>
            <p:ph type="sldNum" sz="quarter" idx="12"/>
          </p:nvPr>
        </p:nvSpPr>
        <p:spPr/>
        <p:txBody>
          <a:bodyPr/>
          <a:lstStyle/>
          <a:p>
            <a:pPr rtl="0"/>
            <a:fld id="{34B7E4EF-A1BD-40F4-AB7B-04F084DD991D}" type="slidenum">
              <a:rPr lang="en-US" altLang="ja-JP" noProof="0" smtClean="0"/>
              <a:t>‹#›</a:t>
            </a:fld>
            <a:endParaRPr lang="ja-JP" altLang="en-US" noProof="0" dirty="0"/>
          </a:p>
        </p:txBody>
      </p:sp>
    </p:spTree>
    <p:extLst>
      <p:ext uri="{BB962C8B-B14F-4D97-AF65-F5344CB8AC3E}">
        <p14:creationId xmlns:p14="http://schemas.microsoft.com/office/powerpoint/2010/main" val="301897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C781BF-F47C-4C5D-B2CB-A58BDF23373B}"/>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895D3C-AE13-44BA-A3F0-81A5CCCB47AC}"/>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38659BB-4402-4300-ACD5-664989FC81D4}"/>
              </a:ext>
            </a:extLst>
          </p:cNvPr>
          <p:cNvSpPr>
            <a:spLocks noGrp="1"/>
          </p:cNvSpPr>
          <p:nvPr>
            <p:ph type="dt" sz="half" idx="10"/>
          </p:nvPr>
        </p:nvSpPr>
        <p:spPr/>
        <p:txBody>
          <a:bodyPr/>
          <a:lstStyle/>
          <a:p>
            <a:fld id="{4BC46292-BE2D-481E-B26D-63532CCB5625}" type="datetime1">
              <a:rPr lang="ja-JP" altLang="en-US" noProof="0" smtClean="0"/>
              <a:t>2020/12/23</a:t>
            </a:fld>
            <a:endParaRPr lang="ja-JP" altLang="en-US" noProof="0" dirty="0"/>
          </a:p>
        </p:txBody>
      </p:sp>
      <p:sp>
        <p:nvSpPr>
          <p:cNvPr id="5" name="フッター プレースホルダー 4">
            <a:extLst>
              <a:ext uri="{FF2B5EF4-FFF2-40B4-BE49-F238E27FC236}">
                <a16:creationId xmlns:a16="http://schemas.microsoft.com/office/drawing/2014/main" id="{C3BBF770-3BF7-4DDF-972F-CE1BFD1AB5AC}"/>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2CCE641A-7601-4E85-9AE8-4822C8961087}"/>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3069759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CC144-84ED-4C64-AC8D-BF0B4C601A3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AA5D280-54A1-4C87-87F3-E8AAB2BA6CE3}"/>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E57888B-023A-45D7-9F93-9966B2A0F005}"/>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39EF760-643F-4D35-8058-5E97AF7C48A4}"/>
              </a:ext>
            </a:extLst>
          </p:cNvPr>
          <p:cNvSpPr>
            <a:spLocks noGrp="1"/>
          </p:cNvSpPr>
          <p:nvPr>
            <p:ph type="dt" sz="half" idx="10"/>
          </p:nvPr>
        </p:nvSpPr>
        <p:spPr/>
        <p:txBody>
          <a:bodyPr/>
          <a:lstStyle/>
          <a:p>
            <a:fld id="{CFCF5A2D-1410-4A9E-AD62-950F4DCEEEC9}" type="datetime1">
              <a:rPr lang="ja-JP" altLang="en-US" noProof="0" smtClean="0"/>
              <a:t>2020/12/23</a:t>
            </a:fld>
            <a:endParaRPr lang="ja-JP" altLang="en-US" noProof="0" dirty="0"/>
          </a:p>
        </p:txBody>
      </p:sp>
      <p:sp>
        <p:nvSpPr>
          <p:cNvPr id="6" name="フッター プレースホルダー 5">
            <a:extLst>
              <a:ext uri="{FF2B5EF4-FFF2-40B4-BE49-F238E27FC236}">
                <a16:creationId xmlns:a16="http://schemas.microsoft.com/office/drawing/2014/main" id="{A0E46EDA-9CDE-44E2-9B28-39D92E5C46BA}"/>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92A65E66-BA6C-4DD5-994F-CAC1AB41DCD9}"/>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3305364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8B7A70-409B-44EB-A9BD-E2A62E1E5C80}"/>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1F7A9CA-298A-4101-AF00-62FEFA63F8E3}"/>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D041ADD-4B36-43F9-81B4-12163095FE19}"/>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D4C8F46-707E-44D5-B336-8C5266901CBA}"/>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42E5054-ABD9-46F4-81BA-51B7CAC4D5EC}"/>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6BF5FD7-0302-478F-B6FB-78DAE9DBFF1E}"/>
              </a:ext>
            </a:extLst>
          </p:cNvPr>
          <p:cNvSpPr>
            <a:spLocks noGrp="1"/>
          </p:cNvSpPr>
          <p:nvPr>
            <p:ph type="dt" sz="half" idx="10"/>
          </p:nvPr>
        </p:nvSpPr>
        <p:spPr/>
        <p:txBody>
          <a:bodyPr/>
          <a:lstStyle/>
          <a:p>
            <a:pPr rtl="0"/>
            <a:fld id="{A8CA9023-A5E9-4E87-8B18-DEEB3756B95C}" type="datetime1">
              <a:rPr lang="ja-JP" altLang="en-US" noProof="0" smtClean="0"/>
              <a:t>2020/12/23</a:t>
            </a:fld>
            <a:endParaRPr lang="ja-JP" altLang="en-US" noProof="0" dirty="0"/>
          </a:p>
        </p:txBody>
      </p:sp>
      <p:sp>
        <p:nvSpPr>
          <p:cNvPr id="8" name="フッター プレースホルダー 7">
            <a:extLst>
              <a:ext uri="{FF2B5EF4-FFF2-40B4-BE49-F238E27FC236}">
                <a16:creationId xmlns:a16="http://schemas.microsoft.com/office/drawing/2014/main" id="{AB01CBCC-37D7-4CED-A80C-53C0FF263181}"/>
              </a:ext>
            </a:extLst>
          </p:cNvPr>
          <p:cNvSpPr>
            <a:spLocks noGrp="1"/>
          </p:cNvSpPr>
          <p:nvPr>
            <p:ph type="ftr" sz="quarter" idx="11"/>
          </p:nvPr>
        </p:nvSpPr>
        <p:spPr/>
        <p:txBody>
          <a:bodyPr/>
          <a:lstStyle/>
          <a:p>
            <a:pPr rtl="0"/>
            <a:endParaRPr lang="ja-JP" altLang="en-US" noProof="0" dirty="0"/>
          </a:p>
        </p:txBody>
      </p:sp>
      <p:sp>
        <p:nvSpPr>
          <p:cNvPr id="9" name="スライド番号プレースホルダー 8">
            <a:extLst>
              <a:ext uri="{FF2B5EF4-FFF2-40B4-BE49-F238E27FC236}">
                <a16:creationId xmlns:a16="http://schemas.microsoft.com/office/drawing/2014/main" id="{3172F972-4F45-415A-9C78-B311BE9F5B6D}"/>
              </a:ext>
            </a:extLst>
          </p:cNvPr>
          <p:cNvSpPr>
            <a:spLocks noGrp="1"/>
          </p:cNvSpPr>
          <p:nvPr>
            <p:ph type="sldNum" sz="quarter" idx="12"/>
          </p:nvPr>
        </p:nvSpPr>
        <p:spPr/>
        <p:txBody>
          <a:bodyPr/>
          <a:lstStyle/>
          <a:p>
            <a:pPr rtl="0"/>
            <a:fld id="{34B7E4EF-A1BD-40F4-AB7B-04F084DD991D}" type="slidenum">
              <a:rPr lang="en-US" altLang="ja-JP" noProof="0" smtClean="0"/>
              <a:t>‹#›</a:t>
            </a:fld>
            <a:endParaRPr lang="ja-JP" altLang="en-US" noProof="0" dirty="0"/>
          </a:p>
        </p:txBody>
      </p:sp>
    </p:spTree>
    <p:extLst>
      <p:ext uri="{BB962C8B-B14F-4D97-AF65-F5344CB8AC3E}">
        <p14:creationId xmlns:p14="http://schemas.microsoft.com/office/powerpoint/2010/main" val="3981736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9ABEC6-D1D6-455D-BAD2-4B3704191C3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A366647-D9D8-4268-84B8-7C158317DC28}"/>
              </a:ext>
            </a:extLst>
          </p:cNvPr>
          <p:cNvSpPr>
            <a:spLocks noGrp="1"/>
          </p:cNvSpPr>
          <p:nvPr>
            <p:ph type="dt" sz="half" idx="10"/>
          </p:nvPr>
        </p:nvSpPr>
        <p:spPr/>
        <p:txBody>
          <a:bodyPr/>
          <a:lstStyle/>
          <a:p>
            <a:pPr rtl="0"/>
            <a:fld id="{A205DF48-111D-4A53-968F-26C18F2FFF9D}" type="datetime1">
              <a:rPr lang="ja-JP" altLang="en-US" noProof="0" smtClean="0"/>
              <a:t>2020/12/23</a:t>
            </a:fld>
            <a:endParaRPr lang="ja-JP" altLang="en-US" noProof="0" dirty="0"/>
          </a:p>
        </p:txBody>
      </p:sp>
      <p:sp>
        <p:nvSpPr>
          <p:cNvPr id="4" name="フッター プレースホルダー 3">
            <a:extLst>
              <a:ext uri="{FF2B5EF4-FFF2-40B4-BE49-F238E27FC236}">
                <a16:creationId xmlns:a16="http://schemas.microsoft.com/office/drawing/2014/main" id="{858C0A7B-8956-4EF7-A26D-50CA3781678F}"/>
              </a:ext>
            </a:extLst>
          </p:cNvPr>
          <p:cNvSpPr>
            <a:spLocks noGrp="1"/>
          </p:cNvSpPr>
          <p:nvPr>
            <p:ph type="ftr" sz="quarter" idx="11"/>
          </p:nvPr>
        </p:nvSpPr>
        <p:spPr/>
        <p:txBody>
          <a:bodyPr/>
          <a:lstStyle/>
          <a:p>
            <a:pPr rtl="0"/>
            <a:endParaRPr lang="ja-JP" altLang="en-US" noProof="0" dirty="0"/>
          </a:p>
        </p:txBody>
      </p:sp>
      <p:sp>
        <p:nvSpPr>
          <p:cNvPr id="5" name="スライド番号プレースホルダー 4">
            <a:extLst>
              <a:ext uri="{FF2B5EF4-FFF2-40B4-BE49-F238E27FC236}">
                <a16:creationId xmlns:a16="http://schemas.microsoft.com/office/drawing/2014/main" id="{8232F0F0-F8A0-4FE3-9CC7-4C8570B8412B}"/>
              </a:ext>
            </a:extLst>
          </p:cNvPr>
          <p:cNvSpPr>
            <a:spLocks noGrp="1"/>
          </p:cNvSpPr>
          <p:nvPr>
            <p:ph type="sldNum" sz="quarter" idx="12"/>
          </p:nvPr>
        </p:nvSpPr>
        <p:spPr/>
        <p:txBody>
          <a:bodyPr/>
          <a:lstStyle/>
          <a:p>
            <a:pPr rtl="0"/>
            <a:fld id="{34B7E4EF-A1BD-40F4-AB7B-04F084DD991D}" type="slidenum">
              <a:rPr lang="en-US" altLang="ja-JP" noProof="0" smtClean="0"/>
              <a:t>‹#›</a:t>
            </a:fld>
            <a:endParaRPr lang="ja-JP" altLang="en-US" noProof="0" dirty="0"/>
          </a:p>
        </p:txBody>
      </p:sp>
    </p:spTree>
    <p:extLst>
      <p:ext uri="{BB962C8B-B14F-4D97-AF65-F5344CB8AC3E}">
        <p14:creationId xmlns:p14="http://schemas.microsoft.com/office/powerpoint/2010/main" val="40837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259E3C3-4000-442D-8448-D62BCAE5C6E8}"/>
              </a:ext>
            </a:extLst>
          </p:cNvPr>
          <p:cNvSpPr>
            <a:spLocks noGrp="1"/>
          </p:cNvSpPr>
          <p:nvPr>
            <p:ph type="dt" sz="half" idx="10"/>
          </p:nvPr>
        </p:nvSpPr>
        <p:spPr/>
        <p:txBody>
          <a:bodyPr/>
          <a:lstStyle/>
          <a:p>
            <a:fld id="{1FDE7DD0-D6F9-4514-955E-0ECBDB1582DE}" type="datetime1">
              <a:rPr lang="ja-JP" altLang="en-US" noProof="0" smtClean="0"/>
              <a:t>2020/12/23</a:t>
            </a:fld>
            <a:endParaRPr lang="ja-JP" altLang="en-US" noProof="0" dirty="0"/>
          </a:p>
        </p:txBody>
      </p:sp>
      <p:sp>
        <p:nvSpPr>
          <p:cNvPr id="3" name="フッター プレースホルダー 2">
            <a:extLst>
              <a:ext uri="{FF2B5EF4-FFF2-40B4-BE49-F238E27FC236}">
                <a16:creationId xmlns:a16="http://schemas.microsoft.com/office/drawing/2014/main" id="{31C24489-57BA-416A-B999-DD308A2C4F80}"/>
              </a:ext>
            </a:extLst>
          </p:cNvPr>
          <p:cNvSpPr>
            <a:spLocks noGrp="1"/>
          </p:cNvSpPr>
          <p:nvPr>
            <p:ph type="ftr" sz="quarter" idx="11"/>
          </p:nvPr>
        </p:nvSpPr>
        <p:spPr/>
        <p:txBody>
          <a:bodyPr/>
          <a:lstStyle/>
          <a:p>
            <a:endParaRPr lang="ja-JP" altLang="en-US" noProof="0" dirty="0"/>
          </a:p>
        </p:txBody>
      </p:sp>
      <p:sp>
        <p:nvSpPr>
          <p:cNvPr id="4" name="スライド番号プレースホルダー 3">
            <a:extLst>
              <a:ext uri="{FF2B5EF4-FFF2-40B4-BE49-F238E27FC236}">
                <a16:creationId xmlns:a16="http://schemas.microsoft.com/office/drawing/2014/main" id="{854CC67B-94BC-42B0-AEBF-F0D44777F17F}"/>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153564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961E10-71B5-4AB9-92F8-290094BFA96A}"/>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759E50-AC3F-4F71-A14F-C7BAA0D3EC91}"/>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CE18E0C-EF01-47EE-A8B0-1EC1A9852945}"/>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546844F-8220-47D9-B44C-C23E49CE1E5A}"/>
              </a:ext>
            </a:extLst>
          </p:cNvPr>
          <p:cNvSpPr>
            <a:spLocks noGrp="1"/>
          </p:cNvSpPr>
          <p:nvPr>
            <p:ph type="dt" sz="half" idx="10"/>
          </p:nvPr>
        </p:nvSpPr>
        <p:spPr/>
        <p:txBody>
          <a:bodyPr/>
          <a:lstStyle/>
          <a:p>
            <a:fld id="{D43412E8-A30B-46ED-A8C5-AB94496EAFD6}" type="datetime1">
              <a:rPr lang="ja-JP" altLang="en-US" noProof="0" smtClean="0"/>
              <a:t>2020/12/23</a:t>
            </a:fld>
            <a:endParaRPr lang="ja-JP" altLang="en-US" noProof="0" dirty="0"/>
          </a:p>
        </p:txBody>
      </p:sp>
      <p:sp>
        <p:nvSpPr>
          <p:cNvPr id="6" name="フッター プレースホルダー 5">
            <a:extLst>
              <a:ext uri="{FF2B5EF4-FFF2-40B4-BE49-F238E27FC236}">
                <a16:creationId xmlns:a16="http://schemas.microsoft.com/office/drawing/2014/main" id="{C9A05F99-6E3E-47AD-AD67-A8AAEC8F6B1B}"/>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896C915F-F999-496C-904F-03C81C8F9867}"/>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179730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1785430-7CDE-4529-A80A-B8932B9F9EAF}" type="datetime1">
              <a:rPr kumimoji="1" lang="ja-JP" altLang="en-US" smtClean="0"/>
              <a:t>2020/12/23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1099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C8FFC7-048A-4869-800B-52A97BA770A6}"/>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99C7560-780F-4543-8C79-D8A81059D605}"/>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DCA4A294-3BE4-4BA2-A6E1-5E5A78E56717}"/>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71E6319-D363-4A12-85AA-4BBDB714FA6A}"/>
              </a:ext>
            </a:extLst>
          </p:cNvPr>
          <p:cNvSpPr>
            <a:spLocks noGrp="1"/>
          </p:cNvSpPr>
          <p:nvPr>
            <p:ph type="dt" sz="half" idx="10"/>
          </p:nvPr>
        </p:nvSpPr>
        <p:spPr/>
        <p:txBody>
          <a:bodyPr/>
          <a:lstStyle/>
          <a:p>
            <a:fld id="{C80E6E5E-21E1-4966-83DA-EC6CADCB998E}" type="datetime1">
              <a:rPr lang="ja-JP" altLang="en-US" noProof="0" smtClean="0"/>
              <a:t>2020/12/23</a:t>
            </a:fld>
            <a:endParaRPr lang="ja-JP" altLang="en-US" noProof="0" dirty="0"/>
          </a:p>
        </p:txBody>
      </p:sp>
      <p:sp>
        <p:nvSpPr>
          <p:cNvPr id="6" name="フッター プレースホルダー 5">
            <a:extLst>
              <a:ext uri="{FF2B5EF4-FFF2-40B4-BE49-F238E27FC236}">
                <a16:creationId xmlns:a16="http://schemas.microsoft.com/office/drawing/2014/main" id="{D193911E-6DC4-496B-9215-222D54C2B97B}"/>
              </a:ext>
            </a:extLst>
          </p:cNvPr>
          <p:cNvSpPr>
            <a:spLocks noGrp="1"/>
          </p:cNvSpPr>
          <p:nvPr>
            <p:ph type="ftr" sz="quarter" idx="11"/>
          </p:nvPr>
        </p:nvSpPr>
        <p:spPr/>
        <p:txBody>
          <a:bodyPr/>
          <a:lstStyle/>
          <a:p>
            <a:endParaRPr lang="ja-JP" altLang="en-US" noProof="0" dirty="0"/>
          </a:p>
        </p:txBody>
      </p:sp>
      <p:sp>
        <p:nvSpPr>
          <p:cNvPr id="7" name="スライド番号プレースホルダー 6">
            <a:extLst>
              <a:ext uri="{FF2B5EF4-FFF2-40B4-BE49-F238E27FC236}">
                <a16:creationId xmlns:a16="http://schemas.microsoft.com/office/drawing/2014/main" id="{06656F27-98FD-4DDC-8DF0-00E849610411}"/>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3821752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3314E-14A0-47B9-86E8-01D9973826C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97A02DE-D964-4DD6-8F97-6B2DA2BBB72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496C12-4EE9-4871-8A77-6B254A4A6AE5}"/>
              </a:ext>
            </a:extLst>
          </p:cNvPr>
          <p:cNvSpPr>
            <a:spLocks noGrp="1"/>
          </p:cNvSpPr>
          <p:nvPr>
            <p:ph type="dt" sz="half" idx="10"/>
          </p:nvPr>
        </p:nvSpPr>
        <p:spPr/>
        <p:txBody>
          <a:bodyPr/>
          <a:lstStyle/>
          <a:p>
            <a:fld id="{066F6DEA-0375-4B97-A881-8714FB441B53}" type="datetime1">
              <a:rPr lang="ja-JP" altLang="en-US" noProof="0" smtClean="0"/>
              <a:t>2020/12/23</a:t>
            </a:fld>
            <a:endParaRPr lang="ja-JP" altLang="en-US" noProof="0" dirty="0"/>
          </a:p>
        </p:txBody>
      </p:sp>
      <p:sp>
        <p:nvSpPr>
          <p:cNvPr id="5" name="フッター プレースホルダー 4">
            <a:extLst>
              <a:ext uri="{FF2B5EF4-FFF2-40B4-BE49-F238E27FC236}">
                <a16:creationId xmlns:a16="http://schemas.microsoft.com/office/drawing/2014/main" id="{77BE30D0-2D0E-497F-BE3E-55E5C259402A}"/>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93BF06DB-9908-4D67-A9D7-CD0CB92C9DFE}"/>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984257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EF8B251-85FD-4A85-834C-19F58CF5B281}"/>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C01E36-6DB4-4900-A26C-D6A26BF459BF}"/>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2A9F57-EC8E-44AB-9504-86EBBF86939D}"/>
              </a:ext>
            </a:extLst>
          </p:cNvPr>
          <p:cNvSpPr>
            <a:spLocks noGrp="1"/>
          </p:cNvSpPr>
          <p:nvPr>
            <p:ph type="dt" sz="half" idx="10"/>
          </p:nvPr>
        </p:nvSpPr>
        <p:spPr/>
        <p:txBody>
          <a:bodyPr/>
          <a:lstStyle/>
          <a:p>
            <a:fld id="{9F051163-2942-4D9B-B8B4-FA3678A99F43}" type="datetime1">
              <a:rPr lang="ja-JP" altLang="en-US" noProof="0" smtClean="0"/>
              <a:t>2020/12/23</a:t>
            </a:fld>
            <a:endParaRPr lang="ja-JP" altLang="en-US" noProof="0" dirty="0"/>
          </a:p>
        </p:txBody>
      </p:sp>
      <p:sp>
        <p:nvSpPr>
          <p:cNvPr id="5" name="フッター プレースホルダー 4">
            <a:extLst>
              <a:ext uri="{FF2B5EF4-FFF2-40B4-BE49-F238E27FC236}">
                <a16:creationId xmlns:a16="http://schemas.microsoft.com/office/drawing/2014/main" id="{1E0084CD-4ECC-43E4-8A2A-530823BCC554}"/>
              </a:ext>
            </a:extLst>
          </p:cNvPr>
          <p:cNvSpPr>
            <a:spLocks noGrp="1"/>
          </p:cNvSpPr>
          <p:nvPr>
            <p:ph type="ftr" sz="quarter" idx="11"/>
          </p:nvPr>
        </p:nvSpPr>
        <p:spPr/>
        <p:txBody>
          <a:bodyPr/>
          <a:lstStyle/>
          <a:p>
            <a:endParaRPr lang="ja-JP" altLang="en-US" noProof="0" dirty="0"/>
          </a:p>
        </p:txBody>
      </p:sp>
      <p:sp>
        <p:nvSpPr>
          <p:cNvPr id="6" name="スライド番号プレースホルダー 5">
            <a:extLst>
              <a:ext uri="{FF2B5EF4-FFF2-40B4-BE49-F238E27FC236}">
                <a16:creationId xmlns:a16="http://schemas.microsoft.com/office/drawing/2014/main" id="{57398E5C-DD65-4EB5-A8FF-4279F390F3D9}"/>
              </a:ext>
            </a:extLst>
          </p:cNvPr>
          <p:cNvSpPr>
            <a:spLocks noGrp="1"/>
          </p:cNvSpPr>
          <p:nvPr>
            <p:ph type="sldNum" sz="quarter" idx="12"/>
          </p:nvPr>
        </p:nvSpPr>
        <p:spPr/>
        <p:txBody>
          <a:body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969723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906000" cy="1862138"/>
          </a:xfrm>
          <a:prstGeom prst="rect">
            <a:avLst/>
          </a:prstGeom>
        </p:spPr>
      </p:pic>
      <p:sp>
        <p:nvSpPr>
          <p:cNvPr id="2" name="Title 1"/>
          <p:cNvSpPr>
            <a:spLocks noGrp="1"/>
          </p:cNvSpPr>
          <p:nvPr>
            <p:ph type="ctrTitle"/>
          </p:nvPr>
        </p:nvSpPr>
        <p:spPr>
          <a:xfrm>
            <a:off x="990600" y="1803405"/>
            <a:ext cx="7924800" cy="1825096"/>
          </a:xfrm>
        </p:spPr>
        <p:txBody>
          <a:bodyPr anchor="b">
            <a:normAutofit/>
          </a:bodyPr>
          <a:lstStyle>
            <a:lvl1pPr algn="l">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990600" y="3632201"/>
            <a:ext cx="7924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426518" y="4323846"/>
            <a:ext cx="2488881" cy="365125"/>
          </a:xfrm>
        </p:spPr>
        <p:txBody>
          <a:bodyPr/>
          <a:lstStyle/>
          <a:p>
            <a:pPr>
              <a:defRPr/>
            </a:pPr>
            <a:fld id="{99A84DB8-86A5-4B2A-8272-0C53250B242A}" type="datetime1">
              <a:rPr lang="ja-JP" altLang="en-US" smtClean="0"/>
              <a:t>2020/12/23</a:t>
            </a:fld>
            <a:endParaRPr lang="ja-JP" altLang="en-US"/>
          </a:p>
        </p:txBody>
      </p:sp>
      <p:sp>
        <p:nvSpPr>
          <p:cNvPr id="5" name="Footer Placeholder 4"/>
          <p:cNvSpPr>
            <a:spLocks noGrp="1"/>
          </p:cNvSpPr>
          <p:nvPr>
            <p:ph type="ftr" sz="quarter" idx="11"/>
          </p:nvPr>
        </p:nvSpPr>
        <p:spPr>
          <a:xfrm>
            <a:off x="990600" y="4323847"/>
            <a:ext cx="5287328" cy="365125"/>
          </a:xfrm>
        </p:spPr>
        <p:txBody>
          <a:bodyPr/>
          <a:lstStyle/>
          <a:p>
            <a:pPr>
              <a:defRPr/>
            </a:pPr>
            <a:endParaRPr lang="ja-JP" altLang="en-US"/>
          </a:p>
        </p:txBody>
      </p:sp>
      <p:sp>
        <p:nvSpPr>
          <p:cNvPr id="6" name="Slide Number Placeholder 5"/>
          <p:cNvSpPr>
            <a:spLocks noGrp="1"/>
          </p:cNvSpPr>
          <p:nvPr>
            <p:ph type="sldNum" sz="quarter" idx="12"/>
          </p:nvPr>
        </p:nvSpPr>
        <p:spPr>
          <a:xfrm>
            <a:off x="6562725" y="1430868"/>
            <a:ext cx="2352675" cy="365125"/>
          </a:xfrm>
        </p:spPr>
        <p:txBody>
          <a:bodyPr/>
          <a:lstStyle/>
          <a:p>
            <a:pPr>
              <a:defRPr/>
            </a:pPr>
            <a:fld id="{62BBCDD5-E61A-4510-B254-75E5B88E0F64}" type="slidenum">
              <a:rPr lang="ja-JP" altLang="en-US" smtClean="0"/>
              <a:pPr>
                <a:defRPr/>
              </a:pPr>
              <a:t>‹#›</a:t>
            </a:fld>
            <a:endParaRPr lang="ja-JP" altLang="en-US"/>
          </a:p>
        </p:txBody>
      </p:sp>
    </p:spTree>
    <p:extLst>
      <p:ext uri="{BB962C8B-B14F-4D97-AF65-F5344CB8AC3E}">
        <p14:creationId xmlns:p14="http://schemas.microsoft.com/office/powerpoint/2010/main" val="3368692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3DF554AB-C0F8-429F-92E7-E089D4EAB61A}" type="datetime1">
              <a:rPr lang="ja-JP" altLang="en-US" smtClean="0"/>
              <a:t>2020/12/23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DA327981-9A8D-4A37-85EF-A770007BA778}" type="slidenum">
              <a:rPr lang="ja-JP" altLang="en-US" smtClean="0"/>
              <a:pPr>
                <a:defRPr/>
              </a:pPr>
              <a:t>‹#›</a:t>
            </a:fld>
            <a:endParaRPr lang="ja-JP" altLang="en-US"/>
          </a:p>
        </p:txBody>
      </p:sp>
    </p:spTree>
    <p:extLst>
      <p:ext uri="{BB962C8B-B14F-4D97-AF65-F5344CB8AC3E}">
        <p14:creationId xmlns:p14="http://schemas.microsoft.com/office/powerpoint/2010/main" val="1032784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906000" cy="1862138"/>
          </a:xfrm>
          <a:prstGeom prst="rect">
            <a:avLst/>
          </a:prstGeom>
        </p:spPr>
      </p:pic>
      <p:sp>
        <p:nvSpPr>
          <p:cNvPr id="2" name="Title 1"/>
          <p:cNvSpPr>
            <a:spLocks noGrp="1"/>
          </p:cNvSpPr>
          <p:nvPr>
            <p:ph type="title"/>
          </p:nvPr>
        </p:nvSpPr>
        <p:spPr>
          <a:xfrm>
            <a:off x="643890" y="753535"/>
            <a:ext cx="8618220" cy="2801935"/>
          </a:xfrm>
        </p:spPr>
        <p:txBody>
          <a:bodyPr anchor="b">
            <a:normAutofit/>
          </a:bodyPr>
          <a:lstStyle>
            <a:lvl1pPr algn="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43891" y="3641726"/>
            <a:ext cx="861822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025690" y="381002"/>
            <a:ext cx="2365058" cy="365125"/>
          </a:xfrm>
        </p:spPr>
        <p:txBody>
          <a:bodyPr/>
          <a:lstStyle>
            <a:lvl1pPr algn="r">
              <a:defRPr/>
            </a:lvl1pPr>
          </a:lstStyle>
          <a:p>
            <a:pPr>
              <a:defRPr/>
            </a:pPr>
            <a:fld id="{D3C3C8C0-196C-402F-88FB-2617DFB306B5}" type="datetime1">
              <a:rPr lang="ja-JP" altLang="en-US" smtClean="0"/>
              <a:t>2020/12/23</a:t>
            </a:fld>
            <a:endParaRPr lang="ja-JP" altLang="en-US"/>
          </a:p>
        </p:txBody>
      </p:sp>
      <p:sp>
        <p:nvSpPr>
          <p:cNvPr id="5" name="Footer Placeholder 4"/>
          <p:cNvSpPr>
            <a:spLocks noGrp="1"/>
          </p:cNvSpPr>
          <p:nvPr>
            <p:ph type="ftr" sz="quarter" idx="11"/>
          </p:nvPr>
        </p:nvSpPr>
        <p:spPr>
          <a:xfrm>
            <a:off x="643890" y="381002"/>
            <a:ext cx="5233211" cy="365125"/>
          </a:xfrm>
        </p:spPr>
        <p:txBody>
          <a:bodyPr/>
          <a:lstStyle/>
          <a:p>
            <a:pPr>
              <a:defRPr/>
            </a:pPr>
            <a:endParaRPr lang="ja-JP" altLang="en-US"/>
          </a:p>
        </p:txBody>
      </p:sp>
      <p:sp>
        <p:nvSpPr>
          <p:cNvPr id="6" name="Slide Number Placeholder 5"/>
          <p:cNvSpPr>
            <a:spLocks noGrp="1"/>
          </p:cNvSpPr>
          <p:nvPr>
            <p:ph type="sldNum" sz="quarter" idx="12"/>
          </p:nvPr>
        </p:nvSpPr>
        <p:spPr>
          <a:xfrm>
            <a:off x="8539339" y="381002"/>
            <a:ext cx="722771" cy="365125"/>
          </a:xfrm>
        </p:spPr>
        <p:txBody>
          <a:bodyPr/>
          <a:lstStyle/>
          <a:p>
            <a:pPr>
              <a:defRPr/>
            </a:pPr>
            <a:fld id="{2A6DC431-D38C-47B5-84DD-BB87312EC7B5}" type="slidenum">
              <a:rPr lang="ja-JP" altLang="en-US" smtClean="0"/>
              <a:pPr>
                <a:defRPr/>
              </a:pPr>
              <a:t>‹#›</a:t>
            </a:fld>
            <a:endParaRPr lang="ja-JP" altLang="en-US"/>
          </a:p>
        </p:txBody>
      </p:sp>
    </p:spTree>
    <p:extLst>
      <p:ext uri="{BB962C8B-B14F-4D97-AF65-F5344CB8AC3E}">
        <p14:creationId xmlns:p14="http://schemas.microsoft.com/office/powerpoint/2010/main" val="3313488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43890" y="2194560"/>
            <a:ext cx="4236461" cy="406908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28941" y="2194560"/>
            <a:ext cx="4233168" cy="406908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73E2BEFF-20CD-4C5E-A63E-666BDFBA472D}" type="datetime1">
              <a:rPr lang="ja-JP" altLang="en-US" smtClean="0"/>
              <a:t>2020/12/23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E3E3D421-B49E-4338-91F6-5DF3C226B9AE}" type="slidenum">
              <a:rPr lang="ja-JP" altLang="en-US" smtClean="0"/>
              <a:pPr>
                <a:defRPr/>
              </a:pPr>
              <a:t>‹#›</a:t>
            </a:fld>
            <a:endParaRPr lang="ja-JP" altLang="en-US"/>
          </a:p>
        </p:txBody>
      </p:sp>
    </p:spTree>
    <p:extLst>
      <p:ext uri="{BB962C8B-B14F-4D97-AF65-F5344CB8AC3E}">
        <p14:creationId xmlns:p14="http://schemas.microsoft.com/office/powerpoint/2010/main" val="1513270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352675" y="762000"/>
            <a:ext cx="6909435" cy="12954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9719" y="2183802"/>
            <a:ext cx="399063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43889" y="3132668"/>
            <a:ext cx="4236461" cy="31309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274770" y="2183802"/>
            <a:ext cx="398733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28940" y="3132668"/>
            <a:ext cx="4233169" cy="31309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2D773840-C5CE-46D8-AB18-28B3F21E2C00}" type="datetime1">
              <a:rPr lang="ja-JP" altLang="en-US" smtClean="0"/>
              <a:t>2020/12/23</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1F413ED6-313C-4528-8F98-BE4A6943A439}" type="slidenum">
              <a:rPr lang="ja-JP" altLang="en-US" smtClean="0"/>
              <a:pPr>
                <a:defRPr/>
              </a:pPr>
              <a:t>‹#›</a:t>
            </a:fld>
            <a:endParaRPr lang="ja-JP" altLang="en-US"/>
          </a:p>
        </p:txBody>
      </p:sp>
    </p:spTree>
    <p:extLst>
      <p:ext uri="{BB962C8B-B14F-4D97-AF65-F5344CB8AC3E}">
        <p14:creationId xmlns:p14="http://schemas.microsoft.com/office/powerpoint/2010/main" val="99658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078DB203-0351-4B2A-B1BD-7D2959DAC0DF}" type="datetime1">
              <a:rPr lang="ja-JP" altLang="en-US" smtClean="0"/>
              <a:t>2020/12/23</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A2EB1576-58B4-4D67-ABE6-44990D6D717F}" type="slidenum">
              <a:rPr lang="ja-JP" altLang="en-US" smtClean="0"/>
              <a:pPr>
                <a:defRPr/>
              </a:pPr>
              <a:t>‹#›</a:t>
            </a:fld>
            <a:endParaRPr lang="ja-JP" altLang="en-US"/>
          </a:p>
        </p:txBody>
      </p:sp>
    </p:spTree>
    <p:extLst>
      <p:ext uri="{BB962C8B-B14F-4D97-AF65-F5344CB8AC3E}">
        <p14:creationId xmlns:p14="http://schemas.microsoft.com/office/powerpoint/2010/main" val="2267694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B5ED20-05FF-4CF3-B8F2-F7E5AB0D6787}" type="datetime1">
              <a:rPr lang="ja-JP" altLang="en-US" smtClean="0"/>
              <a:t>2020/12/23</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AFE35E6E-CCAF-4379-B4D5-CC264D621E79}" type="slidenum">
              <a:rPr lang="ja-JP" altLang="en-US" smtClean="0"/>
              <a:pPr>
                <a:defRPr/>
              </a:pPr>
              <a:t>‹#›</a:t>
            </a:fld>
            <a:endParaRPr lang="ja-JP" altLang="en-US"/>
          </a:p>
        </p:txBody>
      </p:sp>
    </p:spTree>
    <p:extLst>
      <p:ext uri="{BB962C8B-B14F-4D97-AF65-F5344CB8AC3E}">
        <p14:creationId xmlns:p14="http://schemas.microsoft.com/office/powerpoint/2010/main" val="402346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5855"/>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342">
                <a:solidFill>
                  <a:schemeClr val="tx1"/>
                </a:solidFill>
              </a:defRPr>
            </a:lvl1pPr>
            <a:lvl2pPr marL="446168" indent="0">
              <a:buNone/>
              <a:defRPr sz="1952">
                <a:solidFill>
                  <a:schemeClr val="tx1">
                    <a:tint val="75000"/>
                  </a:schemeClr>
                </a:solidFill>
              </a:defRPr>
            </a:lvl2pPr>
            <a:lvl3pPr marL="892336" indent="0">
              <a:buNone/>
              <a:defRPr sz="1757">
                <a:solidFill>
                  <a:schemeClr val="tx1">
                    <a:tint val="75000"/>
                  </a:schemeClr>
                </a:solidFill>
              </a:defRPr>
            </a:lvl3pPr>
            <a:lvl4pPr marL="1338503" indent="0">
              <a:buNone/>
              <a:defRPr sz="1561">
                <a:solidFill>
                  <a:schemeClr val="tx1">
                    <a:tint val="75000"/>
                  </a:schemeClr>
                </a:solidFill>
              </a:defRPr>
            </a:lvl4pPr>
            <a:lvl5pPr marL="1784671" indent="0">
              <a:buNone/>
              <a:defRPr sz="1561">
                <a:solidFill>
                  <a:schemeClr val="tx1">
                    <a:tint val="75000"/>
                  </a:schemeClr>
                </a:solidFill>
              </a:defRPr>
            </a:lvl5pPr>
            <a:lvl6pPr marL="2230839" indent="0">
              <a:buNone/>
              <a:defRPr sz="1561">
                <a:solidFill>
                  <a:schemeClr val="tx1">
                    <a:tint val="75000"/>
                  </a:schemeClr>
                </a:solidFill>
              </a:defRPr>
            </a:lvl6pPr>
            <a:lvl7pPr marL="2677007" indent="0">
              <a:buNone/>
              <a:defRPr sz="1561">
                <a:solidFill>
                  <a:schemeClr val="tx1">
                    <a:tint val="75000"/>
                  </a:schemeClr>
                </a:solidFill>
              </a:defRPr>
            </a:lvl7pPr>
            <a:lvl8pPr marL="3123174" indent="0">
              <a:buNone/>
              <a:defRPr sz="1561">
                <a:solidFill>
                  <a:schemeClr val="tx1">
                    <a:tint val="75000"/>
                  </a:schemeClr>
                </a:solidFill>
              </a:defRPr>
            </a:lvl8pPr>
            <a:lvl9pPr marL="3569342" indent="0">
              <a:buNone/>
              <a:defRPr sz="156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A3FF7EB-DAC8-4AC9-8658-A2857CF8A343}" type="datetime1">
              <a:rPr kumimoji="1" lang="ja-JP" altLang="en-US" smtClean="0"/>
              <a:t>2020/12/23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1301039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43890" y="1524000"/>
            <a:ext cx="3343275" cy="1600200"/>
          </a:xfrm>
        </p:spPr>
        <p:txBody>
          <a:bodyPr anchor="b"/>
          <a:lstStyle>
            <a:lvl1pPr algn="l">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0050" y="746760"/>
            <a:ext cx="5052060" cy="5516880"/>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43890" y="3124200"/>
            <a:ext cx="3343275"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BE8C64BF-7DED-4FBE-846F-4ABEEE622782}" type="datetime1">
              <a:rPr lang="ja-JP" altLang="en-US" smtClean="0"/>
              <a:t>2020/12/23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B52E3590-5B9E-44EE-AF10-4C09FD8B8A09}" type="slidenum">
              <a:rPr lang="ja-JP" altLang="en-US" smtClean="0"/>
              <a:pPr>
                <a:defRPr/>
              </a:pPr>
              <a:t>‹#›</a:t>
            </a:fld>
            <a:endParaRPr lang="ja-JP" altLang="en-US"/>
          </a:p>
        </p:txBody>
      </p:sp>
    </p:spTree>
    <p:extLst>
      <p:ext uri="{BB962C8B-B14F-4D97-AF65-F5344CB8AC3E}">
        <p14:creationId xmlns:p14="http://schemas.microsoft.com/office/powerpoint/2010/main" val="1964044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43890" y="1524000"/>
            <a:ext cx="4415374" cy="1600200"/>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283984" y="751242"/>
            <a:ext cx="3980420"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43890" y="3124200"/>
            <a:ext cx="4415374"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5EF21413-D22C-4061-8871-0F8657F14736}" type="datetime1">
              <a:rPr lang="ja-JP" altLang="en-US" smtClean="0"/>
              <a:t>2020/12/23</a:t>
            </a:fld>
            <a:endParaRPr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85F63CC-5620-4E15-9AAA-80F73FDB3DD7}" type="slidenum">
              <a:rPr lang="ja-JP" altLang="en-US" smtClean="0"/>
              <a:pPr>
                <a:defRPr/>
              </a:pPr>
              <a:t>‹#›</a:t>
            </a:fld>
            <a:endParaRPr lang="ja-JP" altLang="en-US"/>
          </a:p>
        </p:txBody>
      </p:sp>
    </p:spTree>
    <p:extLst>
      <p:ext uri="{BB962C8B-B14F-4D97-AF65-F5344CB8AC3E}">
        <p14:creationId xmlns:p14="http://schemas.microsoft.com/office/powerpoint/2010/main" val="838303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43885" y="4697362"/>
            <a:ext cx="8619522"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3884" y="977035"/>
            <a:ext cx="8612782"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43890" y="5516716"/>
            <a:ext cx="861822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F85D4FB2-5ED7-4D73-AD7B-9514CDBDDA4A}" type="datetime1">
              <a:rPr lang="ja-JP" altLang="en-US" smtClean="0"/>
              <a:t>2020/12/23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11621518-140A-493B-9C7E-55E13043BD14}" type="slidenum">
              <a:rPr lang="ja-JP" altLang="en-US" smtClean="0"/>
              <a:pPr>
                <a:defRPr/>
              </a:pPr>
              <a:t>‹#›</a:t>
            </a:fld>
            <a:endParaRPr lang="ja-JP" altLang="en-US"/>
          </a:p>
        </p:txBody>
      </p:sp>
    </p:spTree>
    <p:extLst>
      <p:ext uri="{BB962C8B-B14F-4D97-AF65-F5344CB8AC3E}">
        <p14:creationId xmlns:p14="http://schemas.microsoft.com/office/powerpoint/2010/main" val="2502742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906000" cy="1862138"/>
          </a:xfrm>
          <a:prstGeom prst="rect">
            <a:avLst/>
          </a:prstGeom>
        </p:spPr>
      </p:pic>
      <p:sp>
        <p:nvSpPr>
          <p:cNvPr id="2" name="Title 1"/>
          <p:cNvSpPr>
            <a:spLocks noGrp="1"/>
          </p:cNvSpPr>
          <p:nvPr>
            <p:ph type="title"/>
          </p:nvPr>
        </p:nvSpPr>
        <p:spPr>
          <a:xfrm>
            <a:off x="643890" y="753534"/>
            <a:ext cx="8618220" cy="2802467"/>
          </a:xfrm>
        </p:spPr>
        <p:txBody>
          <a:bodyPr anchor="ctr"/>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742950" y="3649134"/>
            <a:ext cx="84201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025690" y="381002"/>
            <a:ext cx="2365058" cy="365125"/>
          </a:xfrm>
        </p:spPr>
        <p:txBody>
          <a:bodyPr/>
          <a:lstStyle>
            <a:lvl1pPr algn="r">
              <a:defRPr/>
            </a:lvl1pPr>
          </a:lstStyle>
          <a:p>
            <a:pPr>
              <a:defRPr/>
            </a:pPr>
            <a:fld id="{CD3DCDBF-C163-4B18-8260-903C28E54BDB}" type="datetime1">
              <a:rPr lang="ja-JP" altLang="en-US" smtClean="0"/>
              <a:t>2020/12/23</a:t>
            </a:fld>
            <a:endParaRPr lang="ja-JP" altLang="en-US"/>
          </a:p>
        </p:txBody>
      </p:sp>
      <p:sp>
        <p:nvSpPr>
          <p:cNvPr id="6" name="Footer Placeholder 5"/>
          <p:cNvSpPr>
            <a:spLocks noGrp="1"/>
          </p:cNvSpPr>
          <p:nvPr>
            <p:ph type="ftr" sz="quarter" idx="11"/>
          </p:nvPr>
        </p:nvSpPr>
        <p:spPr>
          <a:xfrm>
            <a:off x="643890" y="381002"/>
            <a:ext cx="5233211" cy="365125"/>
          </a:xfrm>
        </p:spPr>
        <p:txBody>
          <a:bodyPr/>
          <a:lstStyle/>
          <a:p>
            <a:pPr>
              <a:defRPr/>
            </a:pPr>
            <a:endParaRPr lang="ja-JP" altLang="en-US"/>
          </a:p>
        </p:txBody>
      </p:sp>
      <p:sp>
        <p:nvSpPr>
          <p:cNvPr id="7" name="Slide Number Placeholder 6"/>
          <p:cNvSpPr>
            <a:spLocks noGrp="1"/>
          </p:cNvSpPr>
          <p:nvPr>
            <p:ph type="sldNum" sz="quarter" idx="12"/>
          </p:nvPr>
        </p:nvSpPr>
        <p:spPr>
          <a:xfrm>
            <a:off x="8539338" y="381002"/>
            <a:ext cx="722772" cy="365125"/>
          </a:xfrm>
        </p:spPr>
        <p:txBody>
          <a:bodyPr/>
          <a:lstStyle/>
          <a:p>
            <a:pPr>
              <a:defRPr/>
            </a:pPr>
            <a:fld id="{11621518-140A-493B-9C7E-55E13043BD14}" type="slidenum">
              <a:rPr lang="ja-JP" altLang="en-US" smtClean="0"/>
              <a:pPr>
                <a:defRPr/>
              </a:pPr>
              <a:t>‹#›</a:t>
            </a:fld>
            <a:endParaRPr lang="ja-JP" altLang="en-US"/>
          </a:p>
        </p:txBody>
      </p:sp>
    </p:spTree>
    <p:extLst>
      <p:ext uri="{BB962C8B-B14F-4D97-AF65-F5344CB8AC3E}">
        <p14:creationId xmlns:p14="http://schemas.microsoft.com/office/powerpoint/2010/main" val="2407700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906000" cy="1862138"/>
          </a:xfrm>
          <a:prstGeom prst="rect">
            <a:avLst/>
          </a:prstGeom>
        </p:spPr>
      </p:pic>
      <p:sp>
        <p:nvSpPr>
          <p:cNvPr id="2" name="Title 1"/>
          <p:cNvSpPr>
            <a:spLocks noGrp="1"/>
          </p:cNvSpPr>
          <p:nvPr>
            <p:ph type="title"/>
          </p:nvPr>
        </p:nvSpPr>
        <p:spPr>
          <a:xfrm>
            <a:off x="832380" y="753534"/>
            <a:ext cx="8248121" cy="2756234"/>
          </a:xfrm>
        </p:spPr>
        <p:txBody>
          <a:bodyPr anchor="ctr"/>
          <a:lstStyle>
            <a:lvl1pPr algn="l">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059391" y="3509768"/>
            <a:ext cx="7794098"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742950" y="4174598"/>
            <a:ext cx="8426981"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025690" y="381002"/>
            <a:ext cx="2365058" cy="365125"/>
          </a:xfrm>
        </p:spPr>
        <p:txBody>
          <a:bodyPr/>
          <a:lstStyle>
            <a:lvl1pPr algn="r">
              <a:defRPr/>
            </a:lvl1pPr>
          </a:lstStyle>
          <a:p>
            <a:pPr>
              <a:defRPr/>
            </a:pPr>
            <a:fld id="{5E8BCAB3-0F55-48F7-B37A-1071649CB2FA}" type="datetime1">
              <a:rPr lang="ja-JP" altLang="en-US" smtClean="0"/>
              <a:t>2020/12/23</a:t>
            </a:fld>
            <a:endParaRPr lang="ja-JP" altLang="en-US"/>
          </a:p>
        </p:txBody>
      </p:sp>
      <p:sp>
        <p:nvSpPr>
          <p:cNvPr id="6" name="Footer Placeholder 5"/>
          <p:cNvSpPr>
            <a:spLocks noGrp="1"/>
          </p:cNvSpPr>
          <p:nvPr>
            <p:ph type="ftr" sz="quarter" idx="11"/>
          </p:nvPr>
        </p:nvSpPr>
        <p:spPr>
          <a:xfrm>
            <a:off x="643890" y="379439"/>
            <a:ext cx="5233211" cy="365125"/>
          </a:xfrm>
        </p:spPr>
        <p:txBody>
          <a:bodyPr/>
          <a:lstStyle/>
          <a:p>
            <a:pPr>
              <a:defRPr/>
            </a:pPr>
            <a:endParaRPr lang="ja-JP" altLang="en-US"/>
          </a:p>
        </p:txBody>
      </p:sp>
      <p:sp>
        <p:nvSpPr>
          <p:cNvPr id="7" name="Slide Number Placeholder 6"/>
          <p:cNvSpPr>
            <a:spLocks noGrp="1"/>
          </p:cNvSpPr>
          <p:nvPr>
            <p:ph type="sldNum" sz="quarter" idx="12"/>
          </p:nvPr>
        </p:nvSpPr>
        <p:spPr>
          <a:xfrm>
            <a:off x="8539338" y="381002"/>
            <a:ext cx="722772" cy="365125"/>
          </a:xfrm>
        </p:spPr>
        <p:txBody>
          <a:bodyPr/>
          <a:lstStyle/>
          <a:p>
            <a:pPr>
              <a:defRPr/>
            </a:pPr>
            <a:fld id="{11621518-140A-493B-9C7E-55E13043BD14}" type="slidenum">
              <a:rPr lang="ja-JP" altLang="en-US" smtClean="0"/>
              <a:pPr>
                <a:defRPr/>
              </a:pPr>
              <a:t>‹#›</a:t>
            </a:fld>
            <a:endParaRPr lang="ja-JP" altLang="en-US"/>
          </a:p>
        </p:txBody>
      </p:sp>
      <p:sp>
        <p:nvSpPr>
          <p:cNvPr id="13" name="TextBox 12"/>
          <p:cNvSpPr txBox="1"/>
          <p:nvPr/>
        </p:nvSpPr>
        <p:spPr>
          <a:xfrm>
            <a:off x="250746" y="807720"/>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825627" y="3021330"/>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55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906000" cy="1862138"/>
          </a:xfrm>
          <a:prstGeom prst="rect">
            <a:avLst/>
          </a:prstGeom>
        </p:spPr>
      </p:pic>
      <p:sp>
        <p:nvSpPr>
          <p:cNvPr id="2" name="Title 1"/>
          <p:cNvSpPr>
            <a:spLocks noGrp="1"/>
          </p:cNvSpPr>
          <p:nvPr>
            <p:ph type="title"/>
          </p:nvPr>
        </p:nvSpPr>
        <p:spPr>
          <a:xfrm>
            <a:off x="742950" y="1124703"/>
            <a:ext cx="8422681" cy="2511835"/>
          </a:xfrm>
        </p:spPr>
        <p:txBody>
          <a:bodyPr anchor="b"/>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742941" y="3648317"/>
            <a:ext cx="8421409"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025690" y="378885"/>
            <a:ext cx="2365058" cy="365125"/>
          </a:xfrm>
        </p:spPr>
        <p:txBody>
          <a:bodyPr/>
          <a:lstStyle>
            <a:lvl1pPr algn="r">
              <a:defRPr/>
            </a:lvl1pPr>
          </a:lstStyle>
          <a:p>
            <a:pPr>
              <a:defRPr/>
            </a:pPr>
            <a:fld id="{62D8BFC4-18F0-4507-A935-2D88CE6FDBE0}" type="datetime1">
              <a:rPr lang="ja-JP" altLang="en-US" smtClean="0"/>
              <a:t>2020/12/23</a:t>
            </a:fld>
            <a:endParaRPr lang="ja-JP" altLang="en-US"/>
          </a:p>
        </p:txBody>
      </p:sp>
      <p:sp>
        <p:nvSpPr>
          <p:cNvPr id="6" name="Footer Placeholder 5"/>
          <p:cNvSpPr>
            <a:spLocks noGrp="1"/>
          </p:cNvSpPr>
          <p:nvPr>
            <p:ph type="ftr" sz="quarter" idx="11"/>
          </p:nvPr>
        </p:nvSpPr>
        <p:spPr>
          <a:xfrm>
            <a:off x="643890" y="378885"/>
            <a:ext cx="5233211" cy="365125"/>
          </a:xfrm>
        </p:spPr>
        <p:txBody>
          <a:bodyPr/>
          <a:lstStyle/>
          <a:p>
            <a:pPr>
              <a:defRPr/>
            </a:pPr>
            <a:endParaRPr lang="ja-JP" altLang="en-US"/>
          </a:p>
        </p:txBody>
      </p:sp>
      <p:sp>
        <p:nvSpPr>
          <p:cNvPr id="7" name="Slide Number Placeholder 6"/>
          <p:cNvSpPr>
            <a:spLocks noGrp="1"/>
          </p:cNvSpPr>
          <p:nvPr>
            <p:ph type="sldNum" sz="quarter" idx="12"/>
          </p:nvPr>
        </p:nvSpPr>
        <p:spPr>
          <a:xfrm>
            <a:off x="8539338" y="381002"/>
            <a:ext cx="722772" cy="365125"/>
          </a:xfrm>
        </p:spPr>
        <p:txBody>
          <a:bodyPr/>
          <a:lstStyle/>
          <a:p>
            <a:pPr>
              <a:defRPr/>
            </a:pPr>
            <a:fld id="{11621518-140A-493B-9C7E-55E13043BD14}" type="slidenum">
              <a:rPr lang="ja-JP" altLang="en-US" smtClean="0"/>
              <a:pPr>
                <a:defRPr/>
              </a:pPr>
              <a:t>‹#›</a:t>
            </a:fld>
            <a:endParaRPr lang="ja-JP" altLang="en-US"/>
          </a:p>
        </p:txBody>
      </p:sp>
    </p:spTree>
    <p:extLst>
      <p:ext uri="{BB962C8B-B14F-4D97-AF65-F5344CB8AC3E}">
        <p14:creationId xmlns:p14="http://schemas.microsoft.com/office/powerpoint/2010/main" val="3899925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2352677" y="762001"/>
            <a:ext cx="6909434" cy="1303867"/>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43891" y="2202080"/>
            <a:ext cx="277368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43890" y="2904565"/>
            <a:ext cx="277368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577423" y="2201333"/>
            <a:ext cx="277368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575846" y="2904068"/>
            <a:ext cx="277368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6488429" y="2192866"/>
            <a:ext cx="277368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6488430" y="2904565"/>
            <a:ext cx="277368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pPr>
              <a:defRPr/>
            </a:pPr>
            <a:fld id="{91A6EBD0-69C3-4A82-BB84-365A639E1A97}" type="datetime1">
              <a:rPr lang="ja-JP" altLang="en-US" smtClean="0"/>
              <a:t>2020/12/23</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11621518-140A-493B-9C7E-55E13043BD14}" type="slidenum">
              <a:rPr lang="ja-JP" altLang="en-US" smtClean="0"/>
              <a:pPr>
                <a:defRPr/>
              </a:pPr>
              <a:t>‹#›</a:t>
            </a:fld>
            <a:endParaRPr lang="ja-JP" altLang="en-US"/>
          </a:p>
        </p:txBody>
      </p:sp>
    </p:spTree>
    <p:extLst>
      <p:ext uri="{BB962C8B-B14F-4D97-AF65-F5344CB8AC3E}">
        <p14:creationId xmlns:p14="http://schemas.microsoft.com/office/powerpoint/2010/main" val="957072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2352677" y="762000"/>
            <a:ext cx="6913816" cy="12954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43890" y="4113341"/>
            <a:ext cx="277368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43890" y="2331720"/>
            <a:ext cx="277368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43890" y="4796104"/>
            <a:ext cx="277368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566196" y="4113341"/>
            <a:ext cx="277368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566195" y="2331720"/>
            <a:ext cx="277368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3565096" y="4796103"/>
            <a:ext cx="277368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6492812" y="4113341"/>
            <a:ext cx="277368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6492811" y="2331722"/>
            <a:ext cx="277368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6492711" y="4796101"/>
            <a:ext cx="277368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pPr>
              <a:defRPr/>
            </a:pPr>
            <a:fld id="{1DD5804D-B6A6-4964-A8FB-BA3786663A90}" type="datetime1">
              <a:rPr lang="ja-JP" altLang="en-US" smtClean="0"/>
              <a:t>2020/12/23</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11621518-140A-493B-9C7E-55E13043BD14}" type="slidenum">
              <a:rPr lang="ja-JP" altLang="en-US" smtClean="0"/>
              <a:pPr>
                <a:defRPr/>
              </a:pPr>
              <a:t>‹#›</a:t>
            </a:fld>
            <a:endParaRPr lang="ja-JP" altLang="en-US"/>
          </a:p>
        </p:txBody>
      </p:sp>
    </p:spTree>
    <p:extLst>
      <p:ext uri="{BB962C8B-B14F-4D97-AF65-F5344CB8AC3E}">
        <p14:creationId xmlns:p14="http://schemas.microsoft.com/office/powerpoint/2010/main" val="2427897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43890" y="2194560"/>
            <a:ext cx="8618220" cy="406908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4496927E-F8E3-4FCA-8AA8-C48353E74BB2}" type="datetime1">
              <a:rPr lang="ja-JP" altLang="en-US" smtClean="0"/>
              <a:t>2020/12/23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9873CC30-15D4-4C1B-B167-8AE491236EFB}" type="slidenum">
              <a:rPr lang="ja-JP" altLang="en-US" smtClean="0"/>
              <a:pPr>
                <a:defRPr/>
              </a:pPr>
              <a:t>‹#›</a:t>
            </a:fld>
            <a:endParaRPr lang="ja-JP" altLang="en-US"/>
          </a:p>
        </p:txBody>
      </p:sp>
    </p:spTree>
    <p:extLst>
      <p:ext uri="{BB962C8B-B14F-4D97-AF65-F5344CB8AC3E}">
        <p14:creationId xmlns:p14="http://schemas.microsoft.com/office/powerpoint/2010/main" val="2313579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906000" cy="1862138"/>
          </a:xfrm>
          <a:prstGeom prst="rect">
            <a:avLst/>
          </a:prstGeom>
        </p:spPr>
      </p:pic>
      <p:sp>
        <p:nvSpPr>
          <p:cNvPr id="2" name="Vertical Title 1"/>
          <p:cNvSpPr>
            <a:spLocks noGrp="1"/>
          </p:cNvSpPr>
          <p:nvPr>
            <p:ph type="title" orient="vert"/>
          </p:nvPr>
        </p:nvSpPr>
        <p:spPr>
          <a:xfrm>
            <a:off x="7590472" y="747184"/>
            <a:ext cx="1671638" cy="4248675"/>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43890" y="746126"/>
            <a:ext cx="6801205" cy="424973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025690" y="381002"/>
            <a:ext cx="2365058" cy="365125"/>
          </a:xfrm>
        </p:spPr>
        <p:txBody>
          <a:bodyPr/>
          <a:lstStyle>
            <a:lvl1pPr algn="r">
              <a:defRPr/>
            </a:lvl1pPr>
          </a:lstStyle>
          <a:p>
            <a:pPr>
              <a:defRPr/>
            </a:pPr>
            <a:fld id="{D108C701-A878-410A-83E0-F5E680D0CE76}" type="datetime1">
              <a:rPr lang="ja-JP" altLang="en-US" smtClean="0"/>
              <a:t>2020/12/23</a:t>
            </a:fld>
            <a:endParaRPr lang="ja-JP" altLang="en-US"/>
          </a:p>
        </p:txBody>
      </p:sp>
      <p:sp>
        <p:nvSpPr>
          <p:cNvPr id="5" name="Footer Placeholder 4"/>
          <p:cNvSpPr>
            <a:spLocks noGrp="1"/>
          </p:cNvSpPr>
          <p:nvPr>
            <p:ph type="ftr" sz="quarter" idx="11"/>
          </p:nvPr>
        </p:nvSpPr>
        <p:spPr>
          <a:xfrm>
            <a:off x="643890" y="381002"/>
            <a:ext cx="5233211" cy="365125"/>
          </a:xfrm>
        </p:spPr>
        <p:txBody>
          <a:bodyPr/>
          <a:lstStyle/>
          <a:p>
            <a:pPr>
              <a:defRPr/>
            </a:pPr>
            <a:endParaRPr lang="ja-JP" altLang="en-US"/>
          </a:p>
        </p:txBody>
      </p:sp>
      <p:sp>
        <p:nvSpPr>
          <p:cNvPr id="6" name="Slide Number Placeholder 5"/>
          <p:cNvSpPr>
            <a:spLocks noGrp="1"/>
          </p:cNvSpPr>
          <p:nvPr>
            <p:ph type="sldNum" sz="quarter" idx="12"/>
          </p:nvPr>
        </p:nvSpPr>
        <p:spPr>
          <a:xfrm>
            <a:off x="8539338" y="381002"/>
            <a:ext cx="722772" cy="365125"/>
          </a:xfrm>
        </p:spPr>
        <p:txBody>
          <a:bodyPr/>
          <a:lstStyle/>
          <a:p>
            <a:pPr>
              <a:defRPr/>
            </a:pPr>
            <a:fld id="{11621518-140A-493B-9C7E-55E13043BD14}" type="slidenum">
              <a:rPr lang="ja-JP" altLang="en-US" smtClean="0"/>
              <a:pPr>
                <a:defRPr/>
              </a:pPr>
              <a:t>‹#›</a:t>
            </a:fld>
            <a:endParaRPr lang="ja-JP" altLang="en-US"/>
          </a:p>
        </p:txBody>
      </p:sp>
    </p:spTree>
    <p:extLst>
      <p:ext uri="{BB962C8B-B14F-4D97-AF65-F5344CB8AC3E}">
        <p14:creationId xmlns:p14="http://schemas.microsoft.com/office/powerpoint/2010/main" val="238906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7" y="1825625"/>
            <a:ext cx="421005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70E6171-3D45-4A8D-B215-3F5A7A9787F0}" type="datetime1">
              <a:rPr kumimoji="1" lang="ja-JP" altLang="en-US" smtClean="0"/>
              <a:t>2020/12/23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745027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18" b="0" i="1">
                <a:solidFill>
                  <a:schemeClr val="bg1"/>
                </a:solidFill>
                <a:latin typeface="MS Mincho"/>
                <a:cs typeface="MS Mincho"/>
              </a:defRPr>
            </a:lvl1pPr>
          </a:lstStyle>
          <a:p>
            <a:endParaRPr/>
          </a:p>
        </p:txBody>
      </p:sp>
      <p:sp>
        <p:nvSpPr>
          <p:cNvPr id="3" name="Holder 3"/>
          <p:cNvSpPr>
            <a:spLocks noGrp="1"/>
          </p:cNvSpPr>
          <p:nvPr>
            <p:ph sz="half" idx="2"/>
          </p:nvPr>
        </p:nvSpPr>
        <p:spPr>
          <a:xfrm>
            <a:off x="495300" y="1577341"/>
            <a:ext cx="4309110" cy="3046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1590" y="1577341"/>
            <a:ext cx="4309110" cy="3046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513" b="0" i="0">
                <a:solidFill>
                  <a:schemeClr val="bg1"/>
                </a:solidFill>
                <a:latin typeface="Verdana"/>
                <a:cs typeface="Verdana"/>
              </a:defRPr>
            </a:lvl1pPr>
          </a:lstStyle>
          <a:p>
            <a:pPr marL="10860">
              <a:spcBef>
                <a:spcPts val="86"/>
              </a:spcBef>
            </a:pPr>
            <a:endParaRPr lang="en-US" spc="-4"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2A2B8DA-BD35-4546-95AE-2CCA5EB64A83}" type="datetime1">
              <a:rPr lang="ja-JP" altLang="en-US" smtClean="0"/>
              <a:t>2020/12/23</a:t>
            </a:fld>
            <a:endParaRPr lang="en-US"/>
          </a:p>
        </p:txBody>
      </p:sp>
      <p:sp>
        <p:nvSpPr>
          <p:cNvPr id="7" name="Holder 7"/>
          <p:cNvSpPr>
            <a:spLocks noGrp="1"/>
          </p:cNvSpPr>
          <p:nvPr>
            <p:ph type="sldNum" sz="quarter" idx="7"/>
          </p:nvPr>
        </p:nvSpPr>
        <p:spPr/>
        <p:txBody>
          <a:bodyPr lIns="0" tIns="0" rIns="0" bIns="0"/>
          <a:lstStyle>
            <a:lvl1pPr>
              <a:defRPr sz="513" b="0" i="0">
                <a:solidFill>
                  <a:schemeClr val="tx1"/>
                </a:solidFill>
                <a:latin typeface="Verdana"/>
                <a:cs typeface="Verdana"/>
              </a:defRPr>
            </a:lvl1pPr>
          </a:lstStyle>
          <a:p>
            <a:pPr marL="62987">
              <a:spcBef>
                <a:spcPts val="86"/>
              </a:spcBef>
            </a:pPr>
            <a:fld id="{81D60167-4931-47E6-BA6A-407CBD079E47}" type="slidenum">
              <a:rPr lang="en-US" altLang="ja-JP" smtClean="0">
                <a:solidFill>
                  <a:srgbClr val="FFFFFF"/>
                </a:solidFill>
              </a:rPr>
              <a:pPr marL="62987">
                <a:spcBef>
                  <a:spcPts val="86"/>
                </a:spcBef>
              </a:pPr>
              <a:t>‹#›</a:t>
            </a:fld>
            <a:endParaRPr lang="en-US" altLang="ja-JP" dirty="0">
              <a:solidFill>
                <a:srgbClr val="FFFFFF"/>
              </a:solidFill>
            </a:endParaRPr>
          </a:p>
        </p:txBody>
      </p:sp>
    </p:spTree>
    <p:extLst>
      <p:ext uri="{BB962C8B-B14F-4D97-AF65-F5344CB8AC3E}">
        <p14:creationId xmlns:p14="http://schemas.microsoft.com/office/powerpoint/2010/main" val="86957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4"/>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0" y="1681162"/>
            <a:ext cx="4190701" cy="823912"/>
          </a:xfrm>
        </p:spPr>
        <p:txBody>
          <a:bodyPr anchor="b"/>
          <a:lstStyle>
            <a:lvl1pPr marL="0" indent="0">
              <a:buNone/>
              <a:defRPr sz="2342" b="1"/>
            </a:lvl1pPr>
            <a:lvl2pPr marL="446168" indent="0">
              <a:buNone/>
              <a:defRPr sz="1952" b="1"/>
            </a:lvl2pPr>
            <a:lvl3pPr marL="892336" indent="0">
              <a:buNone/>
              <a:defRPr sz="1757" b="1"/>
            </a:lvl3pPr>
            <a:lvl4pPr marL="1338503" indent="0">
              <a:buNone/>
              <a:defRPr sz="1561" b="1"/>
            </a:lvl4pPr>
            <a:lvl5pPr marL="1784671" indent="0">
              <a:buNone/>
              <a:defRPr sz="1561" b="1"/>
            </a:lvl5pPr>
            <a:lvl6pPr marL="2230839" indent="0">
              <a:buNone/>
              <a:defRPr sz="1561" b="1"/>
            </a:lvl6pPr>
            <a:lvl7pPr marL="2677007" indent="0">
              <a:buNone/>
              <a:defRPr sz="1561" b="1"/>
            </a:lvl7pPr>
            <a:lvl8pPr marL="3123174" indent="0">
              <a:buNone/>
              <a:defRPr sz="1561" b="1"/>
            </a:lvl8pPr>
            <a:lvl9pPr marL="3569342" indent="0">
              <a:buNone/>
              <a:defRPr sz="1561" b="1"/>
            </a:lvl9pPr>
          </a:lstStyle>
          <a:p>
            <a:pPr lvl="0"/>
            <a:r>
              <a:rPr lang="ja-JP" altLang="en-US"/>
              <a:t>マスター テキストの書式設定</a:t>
            </a:r>
          </a:p>
        </p:txBody>
      </p:sp>
      <p:sp>
        <p:nvSpPr>
          <p:cNvPr id="4" name="Content Placeholder 3"/>
          <p:cNvSpPr>
            <a:spLocks noGrp="1"/>
          </p:cNvSpPr>
          <p:nvPr>
            <p:ph sz="half" idx="2"/>
          </p:nvPr>
        </p:nvSpPr>
        <p:spPr>
          <a:xfrm>
            <a:off x="682330" y="2505075"/>
            <a:ext cx="4190701" cy="36845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2"/>
            <a:ext cx="4211340" cy="823912"/>
          </a:xfrm>
        </p:spPr>
        <p:txBody>
          <a:bodyPr anchor="b"/>
          <a:lstStyle>
            <a:lvl1pPr marL="0" indent="0">
              <a:buNone/>
              <a:defRPr sz="2342" b="1"/>
            </a:lvl1pPr>
            <a:lvl2pPr marL="446168" indent="0">
              <a:buNone/>
              <a:defRPr sz="1952" b="1"/>
            </a:lvl2pPr>
            <a:lvl3pPr marL="892336" indent="0">
              <a:buNone/>
              <a:defRPr sz="1757" b="1"/>
            </a:lvl3pPr>
            <a:lvl4pPr marL="1338503" indent="0">
              <a:buNone/>
              <a:defRPr sz="1561" b="1"/>
            </a:lvl4pPr>
            <a:lvl5pPr marL="1784671" indent="0">
              <a:buNone/>
              <a:defRPr sz="1561" b="1"/>
            </a:lvl5pPr>
            <a:lvl6pPr marL="2230839" indent="0">
              <a:buNone/>
              <a:defRPr sz="1561" b="1"/>
            </a:lvl6pPr>
            <a:lvl7pPr marL="2677007" indent="0">
              <a:buNone/>
              <a:defRPr sz="1561" b="1"/>
            </a:lvl7pPr>
            <a:lvl8pPr marL="3123174" indent="0">
              <a:buNone/>
              <a:defRPr sz="1561" b="1"/>
            </a:lvl8pPr>
            <a:lvl9pPr marL="3569342" indent="0">
              <a:buNone/>
              <a:defRPr sz="1561"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1E292FE-D948-4CB3-8846-61C9F46CD631}" type="datetime1">
              <a:rPr kumimoji="1" lang="ja-JP" altLang="en-US" smtClean="0"/>
              <a:t>2020/12/23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108520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19D9FB0-05BC-4BCA-8A14-42E56D8E9ABE}" type="datetime1">
              <a:rPr kumimoji="1" lang="ja-JP" altLang="en-US" smtClean="0"/>
              <a:t>2020/12/23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258271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08F569-3E08-478D-BC18-0BCD71283D3E}" type="datetime1">
              <a:rPr kumimoji="1" lang="ja-JP" altLang="en-US" smtClean="0"/>
              <a:t>2020/12/23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393242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7" y="457201"/>
            <a:ext cx="3194943" cy="1600200"/>
          </a:xfrm>
        </p:spPr>
        <p:txBody>
          <a:bodyPr anchor="b"/>
          <a:lstStyle>
            <a:lvl1pPr>
              <a:defRPr sz="3123"/>
            </a:lvl1pPr>
          </a:lstStyle>
          <a:p>
            <a:r>
              <a:rPr lang="ja-JP" altLang="en-US"/>
              <a:t>マスター タイトルの書式設定</a:t>
            </a:r>
            <a:endParaRPr lang="en-US" dirty="0"/>
          </a:p>
        </p:txBody>
      </p:sp>
      <p:sp>
        <p:nvSpPr>
          <p:cNvPr id="3" name="Content Placeholder 2"/>
          <p:cNvSpPr>
            <a:spLocks noGrp="1"/>
          </p:cNvSpPr>
          <p:nvPr>
            <p:ph idx="1"/>
          </p:nvPr>
        </p:nvSpPr>
        <p:spPr>
          <a:xfrm>
            <a:off x="4211341" y="987428"/>
            <a:ext cx="5014913" cy="4873625"/>
          </a:xfrm>
        </p:spPr>
        <p:txBody>
          <a:bodyPr/>
          <a:lstStyle>
            <a:lvl1pPr>
              <a:defRPr sz="3123"/>
            </a:lvl1pPr>
            <a:lvl2pPr>
              <a:defRPr sz="2732"/>
            </a:lvl2pPr>
            <a:lvl3pPr>
              <a:defRPr sz="2342"/>
            </a:lvl3pPr>
            <a:lvl4pPr>
              <a:defRPr sz="1952"/>
            </a:lvl4pPr>
            <a:lvl5pPr>
              <a:defRPr sz="1952"/>
            </a:lvl5pPr>
            <a:lvl6pPr>
              <a:defRPr sz="1952"/>
            </a:lvl6pPr>
            <a:lvl7pPr>
              <a:defRPr sz="1952"/>
            </a:lvl7pPr>
            <a:lvl8pPr>
              <a:defRPr sz="1952"/>
            </a:lvl8pPr>
            <a:lvl9pPr>
              <a:defRPr sz="195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7" y="2057400"/>
            <a:ext cx="3194943" cy="3811589"/>
          </a:xfrm>
        </p:spPr>
        <p:txBody>
          <a:bodyPr/>
          <a:lstStyle>
            <a:lvl1pPr marL="0" indent="0">
              <a:buNone/>
              <a:defRPr sz="1561"/>
            </a:lvl1pPr>
            <a:lvl2pPr marL="446168" indent="0">
              <a:buNone/>
              <a:defRPr sz="1366"/>
            </a:lvl2pPr>
            <a:lvl3pPr marL="892336" indent="0">
              <a:buNone/>
              <a:defRPr sz="1171"/>
            </a:lvl3pPr>
            <a:lvl4pPr marL="1338503" indent="0">
              <a:buNone/>
              <a:defRPr sz="976"/>
            </a:lvl4pPr>
            <a:lvl5pPr marL="1784671" indent="0">
              <a:buNone/>
              <a:defRPr sz="976"/>
            </a:lvl5pPr>
            <a:lvl6pPr marL="2230839" indent="0">
              <a:buNone/>
              <a:defRPr sz="976"/>
            </a:lvl6pPr>
            <a:lvl7pPr marL="2677007" indent="0">
              <a:buNone/>
              <a:defRPr sz="976"/>
            </a:lvl7pPr>
            <a:lvl8pPr marL="3123174" indent="0">
              <a:buNone/>
              <a:defRPr sz="976"/>
            </a:lvl8pPr>
            <a:lvl9pPr marL="3569342" indent="0">
              <a:buNone/>
              <a:defRPr sz="97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703354-B4A1-4DBF-B412-39363D76A7DC}" type="datetime1">
              <a:rPr kumimoji="1" lang="ja-JP" altLang="en-US" smtClean="0"/>
              <a:t>2020/12/23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3170970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7" y="457201"/>
            <a:ext cx="3194943" cy="1600200"/>
          </a:xfrm>
        </p:spPr>
        <p:txBody>
          <a:bodyPr anchor="b"/>
          <a:lstStyle>
            <a:lvl1pPr>
              <a:defRPr sz="3123"/>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1" y="987428"/>
            <a:ext cx="5014913" cy="4873625"/>
          </a:xfrm>
        </p:spPr>
        <p:txBody>
          <a:bodyPr anchor="t"/>
          <a:lstStyle>
            <a:lvl1pPr marL="0" indent="0">
              <a:buNone/>
              <a:defRPr sz="3123"/>
            </a:lvl1pPr>
            <a:lvl2pPr marL="446168" indent="0">
              <a:buNone/>
              <a:defRPr sz="2732"/>
            </a:lvl2pPr>
            <a:lvl3pPr marL="892336" indent="0">
              <a:buNone/>
              <a:defRPr sz="2342"/>
            </a:lvl3pPr>
            <a:lvl4pPr marL="1338503" indent="0">
              <a:buNone/>
              <a:defRPr sz="1952"/>
            </a:lvl4pPr>
            <a:lvl5pPr marL="1784671" indent="0">
              <a:buNone/>
              <a:defRPr sz="1952"/>
            </a:lvl5pPr>
            <a:lvl6pPr marL="2230839" indent="0">
              <a:buNone/>
              <a:defRPr sz="1952"/>
            </a:lvl6pPr>
            <a:lvl7pPr marL="2677007" indent="0">
              <a:buNone/>
              <a:defRPr sz="1952"/>
            </a:lvl7pPr>
            <a:lvl8pPr marL="3123174" indent="0">
              <a:buNone/>
              <a:defRPr sz="1952"/>
            </a:lvl8pPr>
            <a:lvl9pPr marL="3569342" indent="0">
              <a:buNone/>
              <a:defRPr sz="1952"/>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7" y="2057400"/>
            <a:ext cx="3194943" cy="3811589"/>
          </a:xfrm>
        </p:spPr>
        <p:txBody>
          <a:bodyPr/>
          <a:lstStyle>
            <a:lvl1pPr marL="0" indent="0">
              <a:buNone/>
              <a:defRPr sz="1561"/>
            </a:lvl1pPr>
            <a:lvl2pPr marL="446168" indent="0">
              <a:buNone/>
              <a:defRPr sz="1366"/>
            </a:lvl2pPr>
            <a:lvl3pPr marL="892336" indent="0">
              <a:buNone/>
              <a:defRPr sz="1171"/>
            </a:lvl3pPr>
            <a:lvl4pPr marL="1338503" indent="0">
              <a:buNone/>
              <a:defRPr sz="976"/>
            </a:lvl4pPr>
            <a:lvl5pPr marL="1784671" indent="0">
              <a:buNone/>
              <a:defRPr sz="976"/>
            </a:lvl5pPr>
            <a:lvl6pPr marL="2230839" indent="0">
              <a:buNone/>
              <a:defRPr sz="976"/>
            </a:lvl6pPr>
            <a:lvl7pPr marL="2677007" indent="0">
              <a:buNone/>
              <a:defRPr sz="976"/>
            </a:lvl7pPr>
            <a:lvl8pPr marL="3123174" indent="0">
              <a:buNone/>
              <a:defRPr sz="976"/>
            </a:lvl8pPr>
            <a:lvl9pPr marL="3569342" indent="0">
              <a:buNone/>
              <a:defRPr sz="97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BC8AFAE-08D0-4B6F-B5B2-8252489FB6E0}" type="datetime1">
              <a:rPr kumimoji="1" lang="ja-JP" altLang="en-US" smtClean="0"/>
              <a:t>2020/12/23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380333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1"/>
            <a:ext cx="2228851" cy="365126"/>
          </a:xfrm>
          <a:prstGeom prst="rect">
            <a:avLst/>
          </a:prstGeom>
        </p:spPr>
        <p:txBody>
          <a:bodyPr vert="horz" lIns="91440" tIns="45720" rIns="91440" bIns="45720" rtlCol="0" anchor="ctr"/>
          <a:lstStyle>
            <a:lvl1pPr algn="l">
              <a:defRPr sz="1171">
                <a:solidFill>
                  <a:schemeClr val="tx1">
                    <a:tint val="75000"/>
                  </a:schemeClr>
                </a:solidFill>
              </a:defRPr>
            </a:lvl1pPr>
          </a:lstStyle>
          <a:p>
            <a:fld id="{7B4DF380-EA9E-4483-BED0-0E8C74976ECC}" type="datetime1">
              <a:rPr kumimoji="1" lang="ja-JP" altLang="en-US" smtClean="0"/>
              <a:t>2020/12/23</a:t>
            </a:fld>
            <a:endParaRPr kumimoji="1" lang="ja-JP" altLang="en-US"/>
          </a:p>
        </p:txBody>
      </p:sp>
      <p:sp>
        <p:nvSpPr>
          <p:cNvPr id="5" name="Footer Placeholder 4"/>
          <p:cNvSpPr>
            <a:spLocks noGrp="1"/>
          </p:cNvSpPr>
          <p:nvPr>
            <p:ph type="ftr" sz="quarter" idx="3"/>
          </p:nvPr>
        </p:nvSpPr>
        <p:spPr>
          <a:xfrm>
            <a:off x="3281363" y="6356351"/>
            <a:ext cx="3343275" cy="365126"/>
          </a:xfrm>
          <a:prstGeom prst="rect">
            <a:avLst/>
          </a:prstGeom>
        </p:spPr>
        <p:txBody>
          <a:bodyPr vert="horz" lIns="91440" tIns="45720" rIns="91440" bIns="45720" rtlCol="0" anchor="ctr"/>
          <a:lstStyle>
            <a:lvl1pPr algn="ctr">
              <a:defRPr sz="11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1"/>
            <a:ext cx="2228851" cy="365126"/>
          </a:xfrm>
          <a:prstGeom prst="rect">
            <a:avLst/>
          </a:prstGeom>
        </p:spPr>
        <p:txBody>
          <a:bodyPr vert="horz" lIns="91440" tIns="45720" rIns="91440" bIns="45720" rtlCol="0" anchor="ctr"/>
          <a:lstStyle>
            <a:lvl1pPr algn="r">
              <a:defRPr sz="1171">
                <a:solidFill>
                  <a:schemeClr val="tx1">
                    <a:tint val="75000"/>
                  </a:schemeClr>
                </a:solidFill>
              </a:defRPr>
            </a:lvl1pPr>
          </a:lstStyle>
          <a:p>
            <a:fld id="{54905810-29E7-4186-8A67-025090DE4DA6}" type="slidenum">
              <a:rPr kumimoji="1" lang="ja-JP" altLang="en-US" smtClean="0"/>
              <a:t>‹#›</a:t>
            </a:fld>
            <a:endParaRPr kumimoji="1" lang="ja-JP" altLang="en-US"/>
          </a:p>
        </p:txBody>
      </p:sp>
    </p:spTree>
    <p:extLst>
      <p:ext uri="{BB962C8B-B14F-4D97-AF65-F5344CB8AC3E}">
        <p14:creationId xmlns:p14="http://schemas.microsoft.com/office/powerpoint/2010/main" val="230762855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892336" rtl="0" eaLnBrk="1" latinLnBrk="0" hangingPunct="1">
        <a:lnSpc>
          <a:spcPct val="90000"/>
        </a:lnSpc>
        <a:spcBef>
          <a:spcPct val="0"/>
        </a:spcBef>
        <a:buNone/>
        <a:defRPr kumimoji="1" sz="4294" kern="1200">
          <a:solidFill>
            <a:schemeClr val="tx1"/>
          </a:solidFill>
          <a:latin typeface="+mj-lt"/>
          <a:ea typeface="+mj-ea"/>
          <a:cs typeface="+mj-cs"/>
        </a:defRPr>
      </a:lvl1pPr>
    </p:titleStyle>
    <p:bodyStyle>
      <a:lvl1pPr marL="223084" indent="-223084" algn="l" defTabSz="892336" rtl="0" eaLnBrk="1" latinLnBrk="0" hangingPunct="1">
        <a:lnSpc>
          <a:spcPct val="90000"/>
        </a:lnSpc>
        <a:spcBef>
          <a:spcPts val="976"/>
        </a:spcBef>
        <a:buFont typeface="Arial" panose="020B0604020202020204" pitchFamily="34" charset="0"/>
        <a:buChar char="•"/>
        <a:defRPr kumimoji="1" sz="2732" kern="1200">
          <a:solidFill>
            <a:schemeClr val="tx1"/>
          </a:solidFill>
          <a:latin typeface="+mn-lt"/>
          <a:ea typeface="+mn-ea"/>
          <a:cs typeface="+mn-cs"/>
        </a:defRPr>
      </a:lvl1pPr>
      <a:lvl2pPr marL="669252" indent="-223084" algn="l" defTabSz="892336" rtl="0" eaLnBrk="1" latinLnBrk="0" hangingPunct="1">
        <a:lnSpc>
          <a:spcPct val="90000"/>
        </a:lnSpc>
        <a:spcBef>
          <a:spcPts val="489"/>
        </a:spcBef>
        <a:buFont typeface="Arial" panose="020B0604020202020204" pitchFamily="34" charset="0"/>
        <a:buChar char="•"/>
        <a:defRPr kumimoji="1" sz="2342" kern="1200">
          <a:solidFill>
            <a:schemeClr val="tx1"/>
          </a:solidFill>
          <a:latin typeface="+mn-lt"/>
          <a:ea typeface="+mn-ea"/>
          <a:cs typeface="+mn-cs"/>
        </a:defRPr>
      </a:lvl2pPr>
      <a:lvl3pPr marL="1115419" indent="-223084" algn="l" defTabSz="892336" rtl="0" eaLnBrk="1" latinLnBrk="0" hangingPunct="1">
        <a:lnSpc>
          <a:spcPct val="90000"/>
        </a:lnSpc>
        <a:spcBef>
          <a:spcPts val="489"/>
        </a:spcBef>
        <a:buFont typeface="Arial" panose="020B0604020202020204" pitchFamily="34" charset="0"/>
        <a:buChar char="•"/>
        <a:defRPr kumimoji="1" sz="1952" kern="1200">
          <a:solidFill>
            <a:schemeClr val="tx1"/>
          </a:solidFill>
          <a:latin typeface="+mn-lt"/>
          <a:ea typeface="+mn-ea"/>
          <a:cs typeface="+mn-cs"/>
        </a:defRPr>
      </a:lvl3pPr>
      <a:lvl4pPr marL="1561587" indent="-223084" algn="l" defTabSz="892336" rtl="0" eaLnBrk="1" latinLnBrk="0" hangingPunct="1">
        <a:lnSpc>
          <a:spcPct val="90000"/>
        </a:lnSpc>
        <a:spcBef>
          <a:spcPts val="489"/>
        </a:spcBef>
        <a:buFont typeface="Arial" panose="020B0604020202020204" pitchFamily="34" charset="0"/>
        <a:buChar char="•"/>
        <a:defRPr kumimoji="1" sz="1757" kern="1200">
          <a:solidFill>
            <a:schemeClr val="tx1"/>
          </a:solidFill>
          <a:latin typeface="+mn-lt"/>
          <a:ea typeface="+mn-ea"/>
          <a:cs typeface="+mn-cs"/>
        </a:defRPr>
      </a:lvl4pPr>
      <a:lvl5pPr marL="2007755" indent="-223084" algn="l" defTabSz="892336" rtl="0" eaLnBrk="1" latinLnBrk="0" hangingPunct="1">
        <a:lnSpc>
          <a:spcPct val="90000"/>
        </a:lnSpc>
        <a:spcBef>
          <a:spcPts val="489"/>
        </a:spcBef>
        <a:buFont typeface="Arial" panose="020B0604020202020204" pitchFamily="34" charset="0"/>
        <a:buChar char="•"/>
        <a:defRPr kumimoji="1" sz="1757" kern="1200">
          <a:solidFill>
            <a:schemeClr val="tx1"/>
          </a:solidFill>
          <a:latin typeface="+mn-lt"/>
          <a:ea typeface="+mn-ea"/>
          <a:cs typeface="+mn-cs"/>
        </a:defRPr>
      </a:lvl5pPr>
      <a:lvl6pPr marL="2453923" indent="-223084" algn="l" defTabSz="892336" rtl="0" eaLnBrk="1" latinLnBrk="0" hangingPunct="1">
        <a:lnSpc>
          <a:spcPct val="90000"/>
        </a:lnSpc>
        <a:spcBef>
          <a:spcPts val="489"/>
        </a:spcBef>
        <a:buFont typeface="Arial" panose="020B0604020202020204" pitchFamily="34" charset="0"/>
        <a:buChar char="•"/>
        <a:defRPr kumimoji="1" sz="1757" kern="1200">
          <a:solidFill>
            <a:schemeClr val="tx1"/>
          </a:solidFill>
          <a:latin typeface="+mn-lt"/>
          <a:ea typeface="+mn-ea"/>
          <a:cs typeface="+mn-cs"/>
        </a:defRPr>
      </a:lvl6pPr>
      <a:lvl7pPr marL="2900090" indent="-223084" algn="l" defTabSz="892336" rtl="0" eaLnBrk="1" latinLnBrk="0" hangingPunct="1">
        <a:lnSpc>
          <a:spcPct val="90000"/>
        </a:lnSpc>
        <a:spcBef>
          <a:spcPts val="489"/>
        </a:spcBef>
        <a:buFont typeface="Arial" panose="020B0604020202020204" pitchFamily="34" charset="0"/>
        <a:buChar char="•"/>
        <a:defRPr kumimoji="1" sz="1757" kern="1200">
          <a:solidFill>
            <a:schemeClr val="tx1"/>
          </a:solidFill>
          <a:latin typeface="+mn-lt"/>
          <a:ea typeface="+mn-ea"/>
          <a:cs typeface="+mn-cs"/>
        </a:defRPr>
      </a:lvl7pPr>
      <a:lvl8pPr marL="3346258" indent="-223084" algn="l" defTabSz="892336" rtl="0" eaLnBrk="1" latinLnBrk="0" hangingPunct="1">
        <a:lnSpc>
          <a:spcPct val="90000"/>
        </a:lnSpc>
        <a:spcBef>
          <a:spcPts val="489"/>
        </a:spcBef>
        <a:buFont typeface="Arial" panose="020B0604020202020204" pitchFamily="34" charset="0"/>
        <a:buChar char="•"/>
        <a:defRPr kumimoji="1" sz="1757" kern="1200">
          <a:solidFill>
            <a:schemeClr val="tx1"/>
          </a:solidFill>
          <a:latin typeface="+mn-lt"/>
          <a:ea typeface="+mn-ea"/>
          <a:cs typeface="+mn-cs"/>
        </a:defRPr>
      </a:lvl8pPr>
      <a:lvl9pPr marL="3792426" indent="-223084" algn="l" defTabSz="892336" rtl="0" eaLnBrk="1" latinLnBrk="0" hangingPunct="1">
        <a:lnSpc>
          <a:spcPct val="90000"/>
        </a:lnSpc>
        <a:spcBef>
          <a:spcPts val="489"/>
        </a:spcBef>
        <a:buFont typeface="Arial" panose="020B0604020202020204" pitchFamily="34" charset="0"/>
        <a:buChar char="•"/>
        <a:defRPr kumimoji="1" sz="1757" kern="1200">
          <a:solidFill>
            <a:schemeClr val="tx1"/>
          </a:solidFill>
          <a:latin typeface="+mn-lt"/>
          <a:ea typeface="+mn-ea"/>
          <a:cs typeface="+mn-cs"/>
        </a:defRPr>
      </a:lvl9pPr>
    </p:bodyStyle>
    <p:otherStyle>
      <a:defPPr>
        <a:defRPr lang="en-US"/>
      </a:defPPr>
      <a:lvl1pPr marL="0" algn="l" defTabSz="892336" rtl="0" eaLnBrk="1" latinLnBrk="0" hangingPunct="1">
        <a:defRPr kumimoji="1" sz="1757" kern="1200">
          <a:solidFill>
            <a:schemeClr val="tx1"/>
          </a:solidFill>
          <a:latin typeface="+mn-lt"/>
          <a:ea typeface="+mn-ea"/>
          <a:cs typeface="+mn-cs"/>
        </a:defRPr>
      </a:lvl1pPr>
      <a:lvl2pPr marL="446168" algn="l" defTabSz="892336" rtl="0" eaLnBrk="1" latinLnBrk="0" hangingPunct="1">
        <a:defRPr kumimoji="1" sz="1757" kern="1200">
          <a:solidFill>
            <a:schemeClr val="tx1"/>
          </a:solidFill>
          <a:latin typeface="+mn-lt"/>
          <a:ea typeface="+mn-ea"/>
          <a:cs typeface="+mn-cs"/>
        </a:defRPr>
      </a:lvl2pPr>
      <a:lvl3pPr marL="892336" algn="l" defTabSz="892336" rtl="0" eaLnBrk="1" latinLnBrk="0" hangingPunct="1">
        <a:defRPr kumimoji="1" sz="1757" kern="1200">
          <a:solidFill>
            <a:schemeClr val="tx1"/>
          </a:solidFill>
          <a:latin typeface="+mn-lt"/>
          <a:ea typeface="+mn-ea"/>
          <a:cs typeface="+mn-cs"/>
        </a:defRPr>
      </a:lvl3pPr>
      <a:lvl4pPr marL="1338503" algn="l" defTabSz="892336" rtl="0" eaLnBrk="1" latinLnBrk="0" hangingPunct="1">
        <a:defRPr kumimoji="1" sz="1757" kern="1200">
          <a:solidFill>
            <a:schemeClr val="tx1"/>
          </a:solidFill>
          <a:latin typeface="+mn-lt"/>
          <a:ea typeface="+mn-ea"/>
          <a:cs typeface="+mn-cs"/>
        </a:defRPr>
      </a:lvl4pPr>
      <a:lvl5pPr marL="1784671" algn="l" defTabSz="892336" rtl="0" eaLnBrk="1" latinLnBrk="0" hangingPunct="1">
        <a:defRPr kumimoji="1" sz="1757" kern="1200">
          <a:solidFill>
            <a:schemeClr val="tx1"/>
          </a:solidFill>
          <a:latin typeface="+mn-lt"/>
          <a:ea typeface="+mn-ea"/>
          <a:cs typeface="+mn-cs"/>
        </a:defRPr>
      </a:lvl5pPr>
      <a:lvl6pPr marL="2230839" algn="l" defTabSz="892336" rtl="0" eaLnBrk="1" latinLnBrk="0" hangingPunct="1">
        <a:defRPr kumimoji="1" sz="1757" kern="1200">
          <a:solidFill>
            <a:schemeClr val="tx1"/>
          </a:solidFill>
          <a:latin typeface="+mn-lt"/>
          <a:ea typeface="+mn-ea"/>
          <a:cs typeface="+mn-cs"/>
        </a:defRPr>
      </a:lvl6pPr>
      <a:lvl7pPr marL="2677007" algn="l" defTabSz="892336" rtl="0" eaLnBrk="1" latinLnBrk="0" hangingPunct="1">
        <a:defRPr kumimoji="1" sz="1757" kern="1200">
          <a:solidFill>
            <a:schemeClr val="tx1"/>
          </a:solidFill>
          <a:latin typeface="+mn-lt"/>
          <a:ea typeface="+mn-ea"/>
          <a:cs typeface="+mn-cs"/>
        </a:defRPr>
      </a:lvl7pPr>
      <a:lvl8pPr marL="3123174" algn="l" defTabSz="892336" rtl="0" eaLnBrk="1" latinLnBrk="0" hangingPunct="1">
        <a:defRPr kumimoji="1" sz="1757" kern="1200">
          <a:solidFill>
            <a:schemeClr val="tx1"/>
          </a:solidFill>
          <a:latin typeface="+mn-lt"/>
          <a:ea typeface="+mn-ea"/>
          <a:cs typeface="+mn-cs"/>
        </a:defRPr>
      </a:lvl8pPr>
      <a:lvl9pPr marL="3569342" algn="l" defTabSz="892336" rtl="0" eaLnBrk="1" latinLnBrk="0" hangingPunct="1">
        <a:defRPr kumimoji="1" sz="175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28D0F3F-C55D-4F10-BC87-854CD0E62197}"/>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18A272-BBCA-4248-B547-30DFE92692B3}"/>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5316BE-3802-4554-ABD4-D13F8FC4AC1D}"/>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1976B675-85D3-41AA-AF3B-B6F6F210D4D4}" type="datetime1">
              <a:rPr lang="ja-JP" altLang="en-US" noProof="0" smtClean="0"/>
              <a:t>2020/12/23</a:t>
            </a:fld>
            <a:endParaRPr lang="ja-JP" altLang="en-US" noProof="0" dirty="0"/>
          </a:p>
        </p:txBody>
      </p:sp>
      <p:sp>
        <p:nvSpPr>
          <p:cNvPr id="5" name="フッター プレースホルダー 4">
            <a:extLst>
              <a:ext uri="{FF2B5EF4-FFF2-40B4-BE49-F238E27FC236}">
                <a16:creationId xmlns:a16="http://schemas.microsoft.com/office/drawing/2014/main" id="{02A09BDD-1688-4FE5-87A0-B6F715ADFC8E}"/>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ja-JP" altLang="en-US" noProof="0" dirty="0"/>
          </a:p>
        </p:txBody>
      </p:sp>
      <p:sp>
        <p:nvSpPr>
          <p:cNvPr id="6" name="スライド番号プレースホルダー 5">
            <a:extLst>
              <a:ext uri="{FF2B5EF4-FFF2-40B4-BE49-F238E27FC236}">
                <a16:creationId xmlns:a16="http://schemas.microsoft.com/office/drawing/2014/main" id="{906BBB9E-E21E-43A8-9331-CB1ADAB94B83}"/>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34B7E4EF-A1BD-40F4-AB7B-04F084DD991D}" type="slidenum">
              <a:rPr lang="en-US" altLang="ja-JP" noProof="0" smtClean="0"/>
              <a:pPr/>
              <a:t>‹#›</a:t>
            </a:fld>
            <a:endParaRPr lang="ja-JP" altLang="en-US" noProof="0" dirty="0"/>
          </a:p>
        </p:txBody>
      </p:sp>
    </p:spTree>
    <p:extLst>
      <p:ext uri="{BB962C8B-B14F-4D97-AF65-F5344CB8AC3E}">
        <p14:creationId xmlns:p14="http://schemas.microsoft.com/office/powerpoint/2010/main" val="52771063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906000" cy="1081088"/>
          </a:xfrm>
          <a:prstGeom prst="rect">
            <a:avLst/>
          </a:prstGeom>
        </p:spPr>
      </p:pic>
      <p:sp>
        <p:nvSpPr>
          <p:cNvPr id="2" name="Title Placeholder 1"/>
          <p:cNvSpPr>
            <a:spLocks noGrp="1"/>
          </p:cNvSpPr>
          <p:nvPr>
            <p:ph type="title"/>
          </p:nvPr>
        </p:nvSpPr>
        <p:spPr>
          <a:xfrm>
            <a:off x="2352675" y="764373"/>
            <a:ext cx="6909435" cy="12930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43890" y="2194560"/>
            <a:ext cx="8618220" cy="406908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946582" y="6356352"/>
            <a:ext cx="2315528"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5FDA4CE5-C59F-4FCD-B2E5-E9F99CEA659A}" type="datetime1">
              <a:rPr lang="ja-JP" altLang="en-US" smtClean="0"/>
              <a:t>2020/12/23</a:t>
            </a:fld>
            <a:endParaRPr lang="ja-JP" altLang="en-US"/>
          </a:p>
        </p:txBody>
      </p:sp>
      <p:sp>
        <p:nvSpPr>
          <p:cNvPr id="5" name="Footer Placeholder 4"/>
          <p:cNvSpPr>
            <a:spLocks noGrp="1"/>
          </p:cNvSpPr>
          <p:nvPr>
            <p:ph type="ftr" sz="quarter" idx="3"/>
          </p:nvPr>
        </p:nvSpPr>
        <p:spPr>
          <a:xfrm>
            <a:off x="643890" y="6355847"/>
            <a:ext cx="6154103"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7119937" y="381002"/>
            <a:ext cx="2142173"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11621518-140A-493B-9C7E-55E13043BD14}" type="slidenum">
              <a:rPr lang="ja-JP" altLang="en-US" smtClean="0"/>
              <a:pPr>
                <a:defRPr/>
              </a:pPr>
              <a:t>‹#›</a:t>
            </a:fld>
            <a:endParaRPr lang="ja-JP" altLang="en-US"/>
          </a:p>
        </p:txBody>
      </p:sp>
    </p:spTree>
    <p:extLst>
      <p:ext uri="{BB962C8B-B14F-4D97-AF65-F5344CB8AC3E}">
        <p14:creationId xmlns:p14="http://schemas.microsoft.com/office/powerpoint/2010/main" val="284921090"/>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hf hdr="0" ftr="0" dt="0"/>
  <p:txStyles>
    <p:title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ja.wikipedia.org/wiki/%E3%82%B5%E3%83%9C%E3%83%86%E3%83%B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2738"/>
            <a:ext cx="5840291" cy="6692525"/>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48425"/>
            <a:endParaRPr kumimoji="1" lang="en-US" sz="1859">
              <a:solidFill>
                <a:prstClr val="white"/>
              </a:solidFill>
              <a:latin typeface="Calibri" panose="020F0502020204030204"/>
            </a:endParaRPr>
          </a:p>
        </p:txBody>
      </p:sp>
      <p:pic>
        <p:nvPicPr>
          <p:cNvPr id="18" name="図 17" descr="屋内, テーブル, 座る, 横たわる が含まれている画像&#10;&#10;自動的に生成された説明">
            <a:extLst>
              <a:ext uri="{FF2B5EF4-FFF2-40B4-BE49-F238E27FC236}">
                <a16:creationId xmlns:a16="http://schemas.microsoft.com/office/drawing/2014/main" id="{457E9A41-E43A-4AE8-8A3C-3AF288A8D17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136" t="5193" r="-1141" b="168"/>
          <a:stretch/>
        </p:blipFill>
        <p:spPr>
          <a:xfrm>
            <a:off x="-1" y="0"/>
            <a:ext cx="5976731" cy="6858001"/>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24" name="図 23" descr="挿絵 が含まれている画像&#10;&#10;自動的に生成された説明">
            <a:extLst>
              <a:ext uri="{FF2B5EF4-FFF2-40B4-BE49-F238E27FC236}">
                <a16:creationId xmlns:a16="http://schemas.microsoft.com/office/drawing/2014/main" id="{8B1A00F9-D070-4FAD-8B5F-127C6D98E8DE}"/>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6219935" y="978011"/>
            <a:ext cx="2811385" cy="1062570"/>
          </a:xfrm>
          <a:prstGeom prst="rect">
            <a:avLst/>
          </a:prstGeom>
        </p:spPr>
      </p:pic>
      <p:sp>
        <p:nvSpPr>
          <p:cNvPr id="26" name="テキスト ボックス 25">
            <a:extLst>
              <a:ext uri="{FF2B5EF4-FFF2-40B4-BE49-F238E27FC236}">
                <a16:creationId xmlns:a16="http://schemas.microsoft.com/office/drawing/2014/main" id="{9E0A0ECF-9566-4FAC-9A1D-3B48B934E1D8}"/>
              </a:ext>
            </a:extLst>
          </p:cNvPr>
          <p:cNvSpPr txBox="1"/>
          <p:nvPr/>
        </p:nvSpPr>
        <p:spPr>
          <a:xfrm>
            <a:off x="4953000" y="4943201"/>
            <a:ext cx="4857709" cy="693138"/>
          </a:xfrm>
          <a:prstGeom prst="rect">
            <a:avLst/>
          </a:prstGeom>
          <a:noFill/>
        </p:spPr>
        <p:txBody>
          <a:bodyPr wrap="square" rtlCol="0">
            <a:spAutoFit/>
          </a:bodyPr>
          <a:lstStyle/>
          <a:p>
            <a:pPr algn="ctr" defTabSz="948425"/>
            <a:r>
              <a:rPr kumimoji="1" lang="ja-JP" altLang="en-US" sz="1952" b="1" dirty="0">
                <a:solidFill>
                  <a:srgbClr val="FFC000"/>
                </a:solidFill>
                <a:latin typeface="游明朝 Demibold" panose="02020600000000000000" pitchFamily="18" charset="-128"/>
                <a:ea typeface="游明朝 Demibold" panose="02020600000000000000" pitchFamily="18" charset="-128"/>
              </a:rPr>
              <a:t>ヒト幹細胞培養液</a:t>
            </a:r>
            <a:r>
              <a:rPr kumimoji="1" lang="en-US" altLang="ja-JP" sz="1952" b="1" dirty="0">
                <a:solidFill>
                  <a:srgbClr val="FFFF00"/>
                </a:solidFill>
                <a:latin typeface="游明朝 Demibold" panose="02020600000000000000" pitchFamily="18" charset="-128"/>
                <a:ea typeface="游明朝 Demibold" panose="02020600000000000000" pitchFamily="18" charset="-128"/>
              </a:rPr>
              <a:t>10</a:t>
            </a:r>
            <a:r>
              <a:rPr kumimoji="1" lang="ja-JP" altLang="en-US" sz="1952" b="1" dirty="0">
                <a:solidFill>
                  <a:srgbClr val="FFFF00"/>
                </a:solidFill>
                <a:latin typeface="游明朝 Demibold" panose="02020600000000000000" pitchFamily="18" charset="-128"/>
                <a:ea typeface="游明朝 Demibold" panose="02020600000000000000" pitchFamily="18" charset="-128"/>
              </a:rPr>
              <a:t>％～</a:t>
            </a:r>
            <a:r>
              <a:rPr kumimoji="1" lang="en-US" altLang="ja-JP" sz="1952" b="1" dirty="0">
                <a:solidFill>
                  <a:srgbClr val="FFFF00"/>
                </a:solidFill>
                <a:latin typeface="游明朝 Demibold" panose="02020600000000000000" pitchFamily="18" charset="-128"/>
                <a:ea typeface="游明朝 Demibold" panose="02020600000000000000" pitchFamily="18" charset="-128"/>
              </a:rPr>
              <a:t>30</a:t>
            </a:r>
            <a:r>
              <a:rPr kumimoji="1" lang="ja-JP" altLang="en-US" sz="1952" b="1" dirty="0">
                <a:solidFill>
                  <a:srgbClr val="FFFF00"/>
                </a:solidFill>
                <a:latin typeface="游明朝 Demibold" panose="02020600000000000000" pitchFamily="18" charset="-128"/>
                <a:ea typeface="游明朝 Demibold" panose="02020600000000000000" pitchFamily="18" charset="-128"/>
              </a:rPr>
              <a:t>％</a:t>
            </a:r>
            <a:r>
              <a:rPr kumimoji="1" lang="ja-JP" altLang="en-US" sz="1952" b="1" dirty="0">
                <a:solidFill>
                  <a:srgbClr val="FFC000"/>
                </a:solidFill>
                <a:latin typeface="游明朝 Demibold" panose="02020600000000000000" pitchFamily="18" charset="-128"/>
                <a:ea typeface="游明朝 Demibold" panose="02020600000000000000" pitchFamily="18" charset="-128"/>
              </a:rPr>
              <a:t>を</a:t>
            </a:r>
            <a:endParaRPr kumimoji="1" lang="en-US" altLang="ja-JP" sz="1952" b="1" dirty="0">
              <a:solidFill>
                <a:srgbClr val="FFC000"/>
              </a:solidFill>
              <a:latin typeface="游明朝 Demibold" panose="02020600000000000000" pitchFamily="18" charset="-128"/>
              <a:ea typeface="游明朝 Demibold" panose="02020600000000000000" pitchFamily="18" charset="-128"/>
            </a:endParaRPr>
          </a:p>
          <a:p>
            <a:pPr algn="ctr" defTabSz="948425"/>
            <a:r>
              <a:rPr kumimoji="1" lang="ja-JP" altLang="en-US" sz="1952" b="1" dirty="0">
                <a:solidFill>
                  <a:srgbClr val="FFC000"/>
                </a:solidFill>
                <a:latin typeface="游明朝 Demibold" panose="02020600000000000000" pitchFamily="18" charset="-128"/>
                <a:ea typeface="游明朝 Demibold" panose="02020600000000000000" pitchFamily="18" charset="-128"/>
              </a:rPr>
              <a:t>オリジナルナノカプセル化し全品に配合</a:t>
            </a:r>
          </a:p>
        </p:txBody>
      </p:sp>
      <p:sp>
        <p:nvSpPr>
          <p:cNvPr id="2" name="タイトル 1">
            <a:extLst>
              <a:ext uri="{FF2B5EF4-FFF2-40B4-BE49-F238E27FC236}">
                <a16:creationId xmlns:a16="http://schemas.microsoft.com/office/drawing/2014/main" id="{09F30B95-184F-411C-BE73-A93DB4081FF4}"/>
              </a:ext>
            </a:extLst>
          </p:cNvPr>
          <p:cNvSpPr txBox="1">
            <a:spLocks/>
          </p:cNvSpPr>
          <p:nvPr/>
        </p:nvSpPr>
        <p:spPr>
          <a:xfrm>
            <a:off x="5039866" y="3353703"/>
            <a:ext cx="5171522" cy="901148"/>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400" dirty="0">
                <a:ln w="0">
                  <a:solidFill>
                    <a:schemeClr val="tx1"/>
                  </a:solidFill>
                </a:ln>
                <a:effectLst>
                  <a:reflection blurRad="6350" stA="53000" endA="300" endPos="35500" dir="5400000" sy="-90000" algn="bl" rotWithShape="0"/>
                </a:effectLst>
                <a:latin typeface="游明朝 Demibold" panose="02020600000000000000" pitchFamily="18" charset="-128"/>
                <a:ea typeface="游明朝 Demibold" panose="02020600000000000000" pitchFamily="18" charset="-128"/>
              </a:rPr>
              <a:t>幹細胞エステ</a:t>
            </a:r>
            <a:endParaRPr lang="en-US" altLang="ja-JP" sz="2400" dirty="0">
              <a:ln w="0">
                <a:solidFill>
                  <a:schemeClr val="tx1"/>
                </a:solidFill>
              </a:ln>
              <a:effectLst>
                <a:reflection blurRad="6350" stA="53000" endA="300" endPos="35500" dir="5400000" sy="-90000" algn="bl" rotWithShape="0"/>
              </a:effectLst>
              <a:latin typeface="游明朝 Demibold" panose="02020600000000000000" pitchFamily="18" charset="-128"/>
              <a:ea typeface="游明朝 Demibold" panose="02020600000000000000" pitchFamily="18" charset="-128"/>
            </a:endParaRPr>
          </a:p>
          <a:p>
            <a:r>
              <a:rPr lang="en-US" altLang="ja-JP" sz="2400" dirty="0">
                <a:ln w="0">
                  <a:solidFill>
                    <a:schemeClr val="tx1"/>
                  </a:solidFill>
                </a:ln>
                <a:effectLst>
                  <a:reflection blurRad="6350" stA="53000" endA="300" endPos="35500" dir="5400000" sy="-90000" algn="bl" rotWithShape="0"/>
                </a:effectLst>
                <a:latin typeface="游明朝 Demibold" panose="02020600000000000000" pitchFamily="18" charset="-128"/>
                <a:ea typeface="游明朝 Demibold" panose="02020600000000000000" pitchFamily="18" charset="-128"/>
              </a:rPr>
              <a:t>BELLIQUE</a:t>
            </a:r>
            <a:r>
              <a:rPr lang="ja-JP" altLang="en-US" sz="2400" dirty="0">
                <a:ln w="0">
                  <a:solidFill>
                    <a:schemeClr val="tx1"/>
                  </a:solidFill>
                </a:ln>
                <a:effectLst>
                  <a:reflection blurRad="6350" stA="53000" endA="300" endPos="35500" dir="5400000" sy="-90000" algn="bl" rotWithShape="0"/>
                </a:effectLst>
                <a:latin typeface="游明朝 Demibold" panose="02020600000000000000" pitchFamily="18" charset="-128"/>
                <a:ea typeface="游明朝 Demibold" panose="02020600000000000000" pitchFamily="18" charset="-128"/>
              </a:rPr>
              <a:t>美容液との融合</a:t>
            </a:r>
          </a:p>
        </p:txBody>
      </p:sp>
      <p:sp>
        <p:nvSpPr>
          <p:cNvPr id="3" name="スライド番号プレースホルダー 2">
            <a:extLst>
              <a:ext uri="{FF2B5EF4-FFF2-40B4-BE49-F238E27FC236}">
                <a16:creationId xmlns:a16="http://schemas.microsoft.com/office/drawing/2014/main" id="{04A9FFE7-B59F-43BC-9748-C04071F9074B}"/>
              </a:ext>
            </a:extLst>
          </p:cNvPr>
          <p:cNvSpPr>
            <a:spLocks noGrp="1"/>
          </p:cNvSpPr>
          <p:nvPr>
            <p:ph type="sldNum" sz="quarter" idx="12"/>
          </p:nvPr>
        </p:nvSpPr>
        <p:spPr/>
        <p:txBody>
          <a:bodyPr/>
          <a:lstStyle/>
          <a:p>
            <a:fld id="{54905810-29E7-4186-8A67-025090DE4DA6}" type="slidenum">
              <a:rPr kumimoji="1" lang="ja-JP" altLang="en-US" smtClean="0"/>
              <a:t>1</a:t>
            </a:fld>
            <a:endParaRPr kumimoji="1" lang="ja-JP" altLang="en-US"/>
          </a:p>
        </p:txBody>
      </p:sp>
    </p:spTree>
    <p:extLst>
      <p:ext uri="{BB962C8B-B14F-4D97-AF65-F5344CB8AC3E}">
        <p14:creationId xmlns:p14="http://schemas.microsoft.com/office/powerpoint/2010/main" val="7110970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s://article-image-ix.nikkei.com/https%3A%2F%2Fimgix-proxy.n8s.jp%2Fcontent%2Fpic%2F20150903%2F96958A9F889DEBE2EAEBE0EAEBE2E0E6E2EAE0E2E3E7E2E2E2E2E2E2-DSXZZO9116438031082015000000-PB1-10.png?auto=format%2Ccompress&amp;ch=Width%2CDPR&amp;ixlib=php-1.1.0&amp;w=630&amp;s=f946442e473c2feb6f2948a919343117">
            <a:extLst>
              <a:ext uri="{FF2B5EF4-FFF2-40B4-BE49-F238E27FC236}">
                <a16:creationId xmlns:a16="http://schemas.microsoft.com/office/drawing/2014/main" id="{315890EB-E19A-4D8D-B30F-CB8BFAAEF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99" y="260648"/>
            <a:ext cx="4338930" cy="349869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1E703A36-FF0D-441E-AFC4-34139012CA8E}"/>
              </a:ext>
            </a:extLst>
          </p:cNvPr>
          <p:cNvSpPr/>
          <p:nvPr/>
        </p:nvSpPr>
        <p:spPr>
          <a:xfrm>
            <a:off x="488504" y="3933057"/>
            <a:ext cx="9036496" cy="2739211"/>
          </a:xfrm>
          <a:prstGeom prst="rect">
            <a:avLst/>
          </a:prstGeom>
        </p:spPr>
        <p:txBody>
          <a:bodyPr wrap="square">
            <a:spAutoFit/>
          </a:bodyPr>
          <a:lstStyle/>
          <a:p>
            <a:r>
              <a:rPr lang="ja-JP" altLang="en-US" sz="1400" dirty="0">
                <a:latin typeface="游明朝 Demibold" panose="02020600000000000000" pitchFamily="18" charset="-128"/>
                <a:ea typeface="游明朝 Demibold" panose="02020600000000000000" pitchFamily="18" charset="-128"/>
              </a:rPr>
              <a:t>脂肪幹細胞は採取しやすいだけでなく、脂肪細胞以外にも血管内皮や骨、軟骨、心筋の細胞など</a:t>
            </a:r>
            <a:endParaRPr lang="en-US" altLang="ja-JP" sz="1400" dirty="0">
              <a:latin typeface="游明朝 Demibold" panose="02020600000000000000" pitchFamily="18" charset="-128"/>
              <a:ea typeface="游明朝 Demibold" panose="02020600000000000000" pitchFamily="18" charset="-128"/>
            </a:endParaRPr>
          </a:p>
          <a:p>
            <a:r>
              <a:rPr lang="ja-JP" altLang="en-US" sz="1400" dirty="0">
                <a:latin typeface="游明朝 Demibold" panose="02020600000000000000" pitchFamily="18" charset="-128"/>
                <a:ea typeface="游明朝 Demibold" panose="02020600000000000000" pitchFamily="18" charset="-128"/>
              </a:rPr>
              <a:t>さまざまな組織の細胞に分化できると言われています。体内の幹細胞は、部位によって性質が異なり、</a:t>
            </a:r>
            <a:endParaRPr lang="en-US" altLang="ja-JP" sz="1400" dirty="0">
              <a:latin typeface="游明朝 Demibold" panose="02020600000000000000" pitchFamily="18" charset="-128"/>
              <a:ea typeface="游明朝 Demibold" panose="02020600000000000000" pitchFamily="18" charset="-128"/>
            </a:endParaRPr>
          </a:p>
          <a:p>
            <a:r>
              <a:rPr lang="ja-JP" altLang="en-US" sz="1400" dirty="0">
                <a:latin typeface="游明朝 Demibold" panose="02020600000000000000" pitchFamily="18" charset="-128"/>
                <a:ea typeface="游明朝 Demibold" panose="02020600000000000000" pitchFamily="18" charset="-128"/>
              </a:rPr>
              <a:t>脂肪幹細胞は比較的、皮膚や血管の再生に優れていると考えられています。</a:t>
            </a:r>
            <a:endParaRPr lang="en-US" altLang="ja-JP" sz="1400" dirty="0">
              <a:latin typeface="游明朝 Demibold" panose="02020600000000000000" pitchFamily="18" charset="-128"/>
              <a:ea typeface="游明朝 Demibold" panose="02020600000000000000" pitchFamily="18" charset="-128"/>
            </a:endParaRPr>
          </a:p>
          <a:p>
            <a:endParaRPr lang="en-US" altLang="ja-JP" sz="1400" dirty="0">
              <a:latin typeface="游明朝 Demibold" panose="02020600000000000000" pitchFamily="18" charset="-128"/>
              <a:ea typeface="游明朝 Demibold" panose="02020600000000000000" pitchFamily="18" charset="-128"/>
            </a:endParaRPr>
          </a:p>
          <a:p>
            <a:r>
              <a:rPr lang="ja-JP" altLang="en-US" sz="1400" dirty="0">
                <a:latin typeface="游明朝 Demibold" panose="02020600000000000000" pitchFamily="18" charset="-128"/>
                <a:ea typeface="游明朝 Demibold" panose="02020600000000000000" pitchFamily="18" charset="-128"/>
              </a:rPr>
              <a:t>コラーゲンの減少は、加齢による、脂肪幹細胞が持つコラーゲンを生み出す能力の低下によって起こります。</a:t>
            </a:r>
            <a:endParaRPr lang="en-US" altLang="ja-JP" sz="1400" dirty="0">
              <a:latin typeface="游明朝 Demibold" panose="02020600000000000000" pitchFamily="18" charset="-128"/>
              <a:ea typeface="游明朝 Demibold" panose="02020600000000000000" pitchFamily="18" charset="-128"/>
            </a:endParaRPr>
          </a:p>
          <a:p>
            <a:r>
              <a:rPr lang="ja-JP" altLang="en-US" sz="1400" dirty="0">
                <a:latin typeface="游明朝 Demibold" panose="02020600000000000000" pitchFamily="18" charset="-128"/>
                <a:ea typeface="游明朝 Demibold" panose="02020600000000000000" pitchFamily="18" charset="-128"/>
              </a:rPr>
              <a:t>脂肪組織由来幹細胞の高い潜在能力に世界中の研究者が注目し、さまざまな治療への応用が研究されています。</a:t>
            </a:r>
            <a:br>
              <a:rPr lang="ja-JP" altLang="en-US" sz="1400" dirty="0">
                <a:latin typeface="游明朝 Demibold" panose="02020600000000000000" pitchFamily="18" charset="-128"/>
                <a:ea typeface="游明朝 Demibold" panose="02020600000000000000" pitchFamily="18" charset="-128"/>
              </a:rPr>
            </a:br>
            <a:r>
              <a:rPr lang="ja-JP" altLang="en-US" sz="1400" dirty="0">
                <a:latin typeface="游明朝 Demibold" panose="02020600000000000000" pitchFamily="18" charset="-128"/>
                <a:ea typeface="游明朝 Demibold" panose="02020600000000000000" pitchFamily="18" charset="-128"/>
              </a:rPr>
              <a:t>例として、以下のようなものが挙げられます。</a:t>
            </a:r>
            <a:endParaRPr lang="en-US" altLang="ja-JP" sz="1400" dirty="0">
              <a:latin typeface="游明朝 Demibold" panose="02020600000000000000" pitchFamily="18" charset="-128"/>
              <a:ea typeface="游明朝 Demibold" panose="02020600000000000000" pitchFamily="18" charset="-128"/>
            </a:endParaRPr>
          </a:p>
          <a:p>
            <a:endParaRPr lang="ja-JP" altLang="en-US" sz="1400" dirty="0">
              <a:latin typeface="游明朝 Demibold" panose="02020600000000000000" pitchFamily="18" charset="-128"/>
              <a:ea typeface="游明朝 Demibold" panose="02020600000000000000" pitchFamily="18" charset="-128"/>
            </a:endParaRPr>
          </a:p>
          <a:p>
            <a:pPr>
              <a:buFont typeface="Arial" panose="020B0604020202020204" pitchFamily="34" charset="0"/>
              <a:buChar char="•"/>
            </a:pPr>
            <a:r>
              <a:rPr lang="ja-JP" altLang="en-US" sz="1400" dirty="0">
                <a:latin typeface="游明朝 Demibold" panose="02020600000000000000" pitchFamily="18" charset="-128"/>
                <a:ea typeface="游明朝 Demibold" panose="02020600000000000000" pitchFamily="18" charset="-128"/>
              </a:rPr>
              <a:t>心筋梗塞  ・心筋疾患　・脳梗塞　・脊髄損傷　　・神経変性疾患　・肝硬変　・クローン病</a:t>
            </a:r>
            <a:endParaRPr lang="en-US" altLang="ja-JP" sz="1400" dirty="0">
              <a:latin typeface="游明朝 Demibold" panose="02020600000000000000" pitchFamily="18" charset="-128"/>
              <a:ea typeface="游明朝 Demibold" panose="02020600000000000000" pitchFamily="18" charset="-128"/>
            </a:endParaRPr>
          </a:p>
          <a:p>
            <a:pPr>
              <a:buFont typeface="Arial" panose="020B0604020202020204" pitchFamily="34" charset="0"/>
              <a:buChar char="•"/>
            </a:pPr>
            <a:r>
              <a:rPr lang="ja-JP" altLang="en-US" sz="1400" dirty="0">
                <a:latin typeface="游明朝 Demibold" panose="02020600000000000000" pitchFamily="18" charset="-128"/>
                <a:ea typeface="游明朝 Demibold" panose="02020600000000000000" pitchFamily="18" charset="-128"/>
              </a:rPr>
              <a:t>変形性関節症　・軟骨疾患　・難治性骨折　・難治性創傷　・下肢虚血　・尿失禁</a:t>
            </a:r>
            <a:endParaRPr lang="en-US" altLang="ja-JP" sz="1400" dirty="0">
              <a:latin typeface="游明朝 Demibold" panose="02020600000000000000" pitchFamily="18" charset="-128"/>
              <a:ea typeface="游明朝 Demibold" panose="02020600000000000000" pitchFamily="18" charset="-128"/>
            </a:endParaRPr>
          </a:p>
          <a:p>
            <a:pPr>
              <a:buFont typeface="Arial" panose="020B0604020202020204" pitchFamily="34" charset="0"/>
              <a:buChar char="•"/>
            </a:pPr>
            <a:r>
              <a:rPr lang="ja-JP" altLang="en-US" sz="1400" dirty="0">
                <a:latin typeface="游明朝 Demibold" panose="02020600000000000000" pitchFamily="18" charset="-128"/>
                <a:ea typeface="游明朝 Demibold" panose="02020600000000000000" pitchFamily="18" charset="-128"/>
              </a:rPr>
              <a:t>関節リウマチ　・臓器移植時の生着性向上　・乳がん術後の乳房欠損</a:t>
            </a:r>
          </a:p>
          <a:p>
            <a:endParaRPr lang="ja-JP" altLang="en-US" dirty="0">
              <a:latin typeface="HGP創英ﾌﾟﾚｾﾞﾝｽEB" panose="02020800000000000000" pitchFamily="18" charset="-128"/>
              <a:ea typeface="HGP創英ﾌﾟﾚｾﾞﾝｽEB" panose="02020800000000000000" pitchFamily="18" charset="-128"/>
            </a:endParaRPr>
          </a:p>
        </p:txBody>
      </p:sp>
      <p:pic>
        <p:nvPicPr>
          <p:cNvPr id="3" name="図 2">
            <a:extLst>
              <a:ext uri="{FF2B5EF4-FFF2-40B4-BE49-F238E27FC236}">
                <a16:creationId xmlns:a16="http://schemas.microsoft.com/office/drawing/2014/main" id="{75FBA58D-F23B-4DA5-8FBD-2B0F0A956073}"/>
              </a:ext>
            </a:extLst>
          </p:cNvPr>
          <p:cNvPicPr>
            <a:picLocks noChangeAspect="1"/>
          </p:cNvPicPr>
          <p:nvPr/>
        </p:nvPicPr>
        <p:blipFill>
          <a:blip r:embed="rId3"/>
          <a:stretch>
            <a:fillRect/>
          </a:stretch>
        </p:blipFill>
        <p:spPr>
          <a:xfrm>
            <a:off x="4779722" y="260649"/>
            <a:ext cx="4760023" cy="3498693"/>
          </a:xfrm>
          <a:prstGeom prst="rect">
            <a:avLst/>
          </a:prstGeom>
        </p:spPr>
      </p:pic>
      <p:sp>
        <p:nvSpPr>
          <p:cNvPr id="4" name="スライド番号プレースホルダー 3">
            <a:extLst>
              <a:ext uri="{FF2B5EF4-FFF2-40B4-BE49-F238E27FC236}">
                <a16:creationId xmlns:a16="http://schemas.microsoft.com/office/drawing/2014/main" id="{74B71286-E5F8-4FA5-B6D7-BF018DA06260}"/>
              </a:ext>
            </a:extLst>
          </p:cNvPr>
          <p:cNvSpPr>
            <a:spLocks noGrp="1"/>
          </p:cNvSpPr>
          <p:nvPr>
            <p:ph type="sldNum" sz="quarter" idx="12"/>
          </p:nvPr>
        </p:nvSpPr>
        <p:spPr/>
        <p:txBody>
          <a:bodyPr/>
          <a:lstStyle/>
          <a:p>
            <a:pPr rtl="0"/>
            <a:fld id="{34B7E4EF-A1BD-40F4-AB7B-04F084DD991D}" type="slidenum">
              <a:rPr lang="en-US" altLang="ja-JP" noProof="0" smtClean="0"/>
              <a:t>10</a:t>
            </a:fld>
            <a:endParaRPr lang="ja-JP" altLang="en-US" noProof="0" dirty="0"/>
          </a:p>
        </p:txBody>
      </p:sp>
    </p:spTree>
    <p:extLst>
      <p:ext uri="{BB962C8B-B14F-4D97-AF65-F5344CB8AC3E}">
        <p14:creationId xmlns:p14="http://schemas.microsoft.com/office/powerpoint/2010/main" val="303707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C54355-913D-4900-A162-FE491B2BD2BA}"/>
              </a:ext>
            </a:extLst>
          </p:cNvPr>
          <p:cNvSpPr/>
          <p:nvPr/>
        </p:nvSpPr>
        <p:spPr>
          <a:xfrm>
            <a:off x="407136" y="188640"/>
            <a:ext cx="9226384" cy="2281330"/>
          </a:xfrm>
          <a:prstGeom prst="rect">
            <a:avLst/>
          </a:prstGeom>
        </p:spPr>
        <p:txBody>
          <a:bodyPr wrap="square">
            <a:spAutoFit/>
          </a:bodyPr>
          <a:lstStyle/>
          <a:p>
            <a:pPr algn="ctr"/>
            <a:r>
              <a:rPr lang="ja-JP" altLang="en-US" sz="2800" dirty="0">
                <a:solidFill>
                  <a:schemeClr val="bg1"/>
                </a:solidFill>
                <a:latin typeface="游明朝 Demibold" panose="02020600000000000000" pitchFamily="18" charset="-128"/>
                <a:ea typeface="游明朝 Demibold" panose="02020600000000000000" pitchFamily="18" charset="-128"/>
              </a:rPr>
              <a:t>幹細胞培養液成分の効能</a:t>
            </a:r>
          </a:p>
          <a:p>
            <a:pPr algn="ctr"/>
            <a:endParaRPr lang="en-US" altLang="ja-JP" dirty="0">
              <a:solidFill>
                <a:schemeClr val="bg1"/>
              </a:solidFill>
              <a:latin typeface="游明朝 Demibold" panose="02020600000000000000" pitchFamily="18" charset="-128"/>
              <a:ea typeface="游明朝 Demibold" panose="02020600000000000000" pitchFamily="18" charset="-128"/>
            </a:endParaRPr>
          </a:p>
          <a:p>
            <a:r>
              <a:rPr lang="ja-JP" altLang="en-US" dirty="0">
                <a:solidFill>
                  <a:schemeClr val="bg1"/>
                </a:solidFill>
                <a:latin typeface="游明朝 Demibold" panose="02020600000000000000" pitchFamily="18" charset="-128"/>
                <a:ea typeface="游明朝 Demibold" panose="02020600000000000000" pitchFamily="18" charset="-128"/>
              </a:rPr>
              <a:t>「幹細胞培養液成分」とは、幹細胞が分泌する多様な生理的活性を持つペプチドを</a:t>
            </a:r>
            <a:endParaRPr lang="en-US" altLang="ja-JP" dirty="0">
              <a:solidFill>
                <a:schemeClr val="bg1"/>
              </a:solidFill>
              <a:latin typeface="游明朝 Demibold" panose="02020600000000000000" pitchFamily="18" charset="-128"/>
              <a:ea typeface="游明朝 Demibold" panose="02020600000000000000" pitchFamily="18" charset="-128"/>
            </a:endParaRPr>
          </a:p>
          <a:p>
            <a:r>
              <a:rPr lang="ja-JP" altLang="en-US" dirty="0">
                <a:solidFill>
                  <a:schemeClr val="bg1"/>
                </a:solidFill>
                <a:latin typeface="游明朝 Demibold" panose="02020600000000000000" pitchFamily="18" charset="-128"/>
                <a:ea typeface="游明朝 Demibold" panose="02020600000000000000" pitchFamily="18" charset="-128"/>
              </a:rPr>
              <a:t>精製した成分です。</a:t>
            </a:r>
            <a:br>
              <a:rPr lang="ja-JP" altLang="en-US" dirty="0">
                <a:solidFill>
                  <a:schemeClr val="bg1"/>
                </a:solidFill>
                <a:latin typeface="游明朝 Demibold" panose="02020600000000000000" pitchFamily="18" charset="-128"/>
                <a:ea typeface="游明朝 Demibold" panose="02020600000000000000" pitchFamily="18" charset="-128"/>
              </a:rPr>
            </a:br>
            <a:r>
              <a:rPr lang="ja-JP" altLang="en-US" dirty="0">
                <a:solidFill>
                  <a:schemeClr val="bg1"/>
                </a:solidFill>
                <a:latin typeface="游明朝 Demibold" panose="02020600000000000000" pitchFamily="18" charset="-128"/>
                <a:ea typeface="游明朝 Demibold" panose="02020600000000000000" pitchFamily="18" charset="-128"/>
              </a:rPr>
              <a:t>ヒト脂肪由来幹細胞培養液には成長因子やサイトカイン、インターロイキンや</a:t>
            </a:r>
            <a:endParaRPr lang="en-US" altLang="ja-JP" dirty="0">
              <a:solidFill>
                <a:schemeClr val="bg1"/>
              </a:solidFill>
              <a:latin typeface="游明朝 Demibold" panose="02020600000000000000" pitchFamily="18" charset="-128"/>
              <a:ea typeface="游明朝 Demibold" panose="02020600000000000000" pitchFamily="18" charset="-128"/>
            </a:endParaRPr>
          </a:p>
          <a:p>
            <a:r>
              <a:rPr lang="en-US" altLang="ja-JP" dirty="0">
                <a:solidFill>
                  <a:schemeClr val="bg1"/>
                </a:solidFill>
                <a:latin typeface="游明朝 Demibold" panose="02020600000000000000" pitchFamily="18" charset="-128"/>
                <a:ea typeface="游明朝 Demibold" panose="02020600000000000000" pitchFamily="18" charset="-128"/>
              </a:rPr>
              <a:t>SOD</a:t>
            </a:r>
            <a:r>
              <a:rPr lang="ja-JP" altLang="en-US" dirty="0">
                <a:solidFill>
                  <a:schemeClr val="bg1"/>
                </a:solidFill>
                <a:latin typeface="游明朝 Demibold" panose="02020600000000000000" pitchFamily="18" charset="-128"/>
                <a:ea typeface="游明朝 Demibold" panose="02020600000000000000" pitchFamily="18" charset="-128"/>
              </a:rPr>
              <a:t>等の酵素などの生理活性物質やコラーゲンやエラスチン、ヒアルロン酸などの</a:t>
            </a:r>
            <a:endParaRPr lang="en-US" altLang="ja-JP" dirty="0">
              <a:solidFill>
                <a:schemeClr val="bg1"/>
              </a:solidFill>
              <a:latin typeface="游明朝 Demibold" panose="02020600000000000000" pitchFamily="18" charset="-128"/>
              <a:ea typeface="游明朝 Demibold" panose="02020600000000000000" pitchFamily="18" charset="-128"/>
            </a:endParaRPr>
          </a:p>
          <a:p>
            <a:r>
              <a:rPr lang="ja-JP" altLang="en-US" dirty="0">
                <a:solidFill>
                  <a:schemeClr val="bg1"/>
                </a:solidFill>
                <a:latin typeface="游明朝 Demibold" panose="02020600000000000000" pitchFamily="18" charset="-128"/>
                <a:ea typeface="游明朝 Demibold" panose="02020600000000000000" pitchFamily="18" charset="-128"/>
              </a:rPr>
              <a:t>細胞外タンパク質成分が豊富に含まれており、シワ改善効果や美白効果、抗酸化作用、</a:t>
            </a:r>
            <a:endParaRPr lang="en-US" altLang="ja-JP" dirty="0">
              <a:solidFill>
                <a:schemeClr val="bg1"/>
              </a:solidFill>
              <a:latin typeface="游明朝 Demibold" panose="02020600000000000000" pitchFamily="18" charset="-128"/>
              <a:ea typeface="游明朝 Demibold" panose="02020600000000000000" pitchFamily="18" charset="-128"/>
            </a:endParaRPr>
          </a:p>
          <a:p>
            <a:r>
              <a:rPr lang="ja-JP" altLang="en-US" dirty="0">
                <a:solidFill>
                  <a:schemeClr val="bg1"/>
                </a:solidFill>
                <a:latin typeface="游明朝 Demibold" panose="02020600000000000000" pitchFamily="18" charset="-128"/>
                <a:ea typeface="游明朝 Demibold" panose="02020600000000000000" pitchFamily="18" charset="-128"/>
              </a:rPr>
              <a:t>発毛・増毛効果等、様々な生理的活性効果が学術発表されています。 </a:t>
            </a:r>
          </a:p>
        </p:txBody>
      </p:sp>
      <p:pic>
        <p:nvPicPr>
          <p:cNvPr id="3" name="図 2">
            <a:extLst>
              <a:ext uri="{FF2B5EF4-FFF2-40B4-BE49-F238E27FC236}">
                <a16:creationId xmlns:a16="http://schemas.microsoft.com/office/drawing/2014/main" id="{52A3106E-4D41-498D-8FA8-29AFBE54A3FC}"/>
              </a:ext>
            </a:extLst>
          </p:cNvPr>
          <p:cNvPicPr>
            <a:picLocks noChangeAspect="1"/>
          </p:cNvPicPr>
          <p:nvPr/>
        </p:nvPicPr>
        <p:blipFill>
          <a:blip r:embed="rId2"/>
          <a:stretch>
            <a:fillRect/>
          </a:stretch>
        </p:blipFill>
        <p:spPr>
          <a:xfrm>
            <a:off x="381000" y="2778900"/>
            <a:ext cx="9144000" cy="3890460"/>
          </a:xfrm>
          <a:prstGeom prst="rect">
            <a:avLst/>
          </a:prstGeom>
        </p:spPr>
      </p:pic>
      <p:sp>
        <p:nvSpPr>
          <p:cNvPr id="4" name="スライド番号プレースホルダー 3">
            <a:extLst>
              <a:ext uri="{FF2B5EF4-FFF2-40B4-BE49-F238E27FC236}">
                <a16:creationId xmlns:a16="http://schemas.microsoft.com/office/drawing/2014/main" id="{C601FF4A-9FB6-47E2-96B5-82F5ACE2B5B9}"/>
              </a:ext>
            </a:extLst>
          </p:cNvPr>
          <p:cNvSpPr>
            <a:spLocks noGrp="1"/>
          </p:cNvSpPr>
          <p:nvPr>
            <p:ph type="sldNum" sz="quarter" idx="12"/>
          </p:nvPr>
        </p:nvSpPr>
        <p:spPr/>
        <p:txBody>
          <a:bodyPr/>
          <a:lstStyle/>
          <a:p>
            <a:pPr>
              <a:defRPr/>
            </a:pPr>
            <a:fld id="{AFE35E6E-CCAF-4379-B4D5-CC264D621E79}" type="slidenum">
              <a:rPr lang="ja-JP" altLang="en-US" smtClean="0"/>
              <a:pPr>
                <a:defRPr/>
              </a:pPr>
              <a:t>11</a:t>
            </a:fld>
            <a:endParaRPr lang="ja-JP" altLang="en-US"/>
          </a:p>
        </p:txBody>
      </p:sp>
    </p:spTree>
    <p:extLst>
      <p:ext uri="{BB962C8B-B14F-4D97-AF65-F5344CB8AC3E}">
        <p14:creationId xmlns:p14="http://schemas.microsoft.com/office/powerpoint/2010/main" val="3913763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8915A02-77EB-4659-939D-02B65860875C}"/>
              </a:ext>
            </a:extLst>
          </p:cNvPr>
          <p:cNvPicPr>
            <a:picLocks noChangeAspect="1"/>
          </p:cNvPicPr>
          <p:nvPr/>
        </p:nvPicPr>
        <p:blipFill>
          <a:blip r:embed="rId2"/>
          <a:stretch>
            <a:fillRect/>
          </a:stretch>
        </p:blipFill>
        <p:spPr>
          <a:xfrm>
            <a:off x="487145" y="0"/>
            <a:ext cx="8931710" cy="6858000"/>
          </a:xfrm>
          <a:prstGeom prst="rect">
            <a:avLst/>
          </a:prstGeom>
        </p:spPr>
      </p:pic>
      <p:sp>
        <p:nvSpPr>
          <p:cNvPr id="2" name="スライド番号プレースホルダー 1">
            <a:extLst>
              <a:ext uri="{FF2B5EF4-FFF2-40B4-BE49-F238E27FC236}">
                <a16:creationId xmlns:a16="http://schemas.microsoft.com/office/drawing/2014/main" id="{040C40E7-828E-46F7-9836-8D2329902FB7}"/>
              </a:ext>
            </a:extLst>
          </p:cNvPr>
          <p:cNvSpPr>
            <a:spLocks noGrp="1"/>
          </p:cNvSpPr>
          <p:nvPr>
            <p:ph type="sldNum" sz="quarter" idx="12"/>
          </p:nvPr>
        </p:nvSpPr>
        <p:spPr/>
        <p:txBody>
          <a:bodyPr/>
          <a:lstStyle/>
          <a:p>
            <a:pPr>
              <a:defRPr/>
            </a:pPr>
            <a:fld id="{AFE35E6E-CCAF-4379-B4D5-CC264D621E79}" type="slidenum">
              <a:rPr lang="ja-JP" altLang="en-US" smtClean="0"/>
              <a:pPr>
                <a:defRPr/>
              </a:pPr>
              <a:t>12</a:t>
            </a:fld>
            <a:endParaRPr lang="ja-JP" altLang="en-US"/>
          </a:p>
        </p:txBody>
      </p:sp>
    </p:spTree>
    <p:extLst>
      <p:ext uri="{BB962C8B-B14F-4D97-AF65-F5344CB8AC3E}">
        <p14:creationId xmlns:p14="http://schemas.microsoft.com/office/powerpoint/2010/main" val="223925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604E7DA-B753-4E22-8D35-3C49B9724C64}"/>
              </a:ext>
            </a:extLst>
          </p:cNvPr>
          <p:cNvPicPr>
            <a:picLocks noChangeAspect="1"/>
          </p:cNvPicPr>
          <p:nvPr/>
        </p:nvPicPr>
        <p:blipFill rotWithShape="1">
          <a:blip r:embed="rId2"/>
          <a:srcRect l="45843" t="54682" r="24445" b="15845"/>
          <a:stretch/>
        </p:blipFill>
        <p:spPr>
          <a:xfrm>
            <a:off x="173240" y="1218930"/>
            <a:ext cx="4685464" cy="2210070"/>
          </a:xfrm>
          <a:prstGeom prst="rect">
            <a:avLst/>
          </a:prstGeom>
        </p:spPr>
      </p:pic>
      <p:pic>
        <p:nvPicPr>
          <p:cNvPr id="4" name="図 3">
            <a:extLst>
              <a:ext uri="{FF2B5EF4-FFF2-40B4-BE49-F238E27FC236}">
                <a16:creationId xmlns:a16="http://schemas.microsoft.com/office/drawing/2014/main" id="{EFD861EB-E236-405B-A80B-E259113003F7}"/>
              </a:ext>
            </a:extLst>
          </p:cNvPr>
          <p:cNvPicPr>
            <a:picLocks noChangeAspect="1"/>
          </p:cNvPicPr>
          <p:nvPr/>
        </p:nvPicPr>
        <p:blipFill rotWithShape="1">
          <a:blip r:embed="rId3"/>
          <a:srcRect l="43700" t="56788" r="22720" b="16575"/>
          <a:stretch/>
        </p:blipFill>
        <p:spPr>
          <a:xfrm>
            <a:off x="5138531" y="1218930"/>
            <a:ext cx="4554323" cy="2210070"/>
          </a:xfrm>
          <a:prstGeom prst="rect">
            <a:avLst/>
          </a:prstGeom>
        </p:spPr>
      </p:pic>
      <p:grpSp>
        <p:nvGrpSpPr>
          <p:cNvPr id="8" name="グループ化 7">
            <a:extLst>
              <a:ext uri="{FF2B5EF4-FFF2-40B4-BE49-F238E27FC236}">
                <a16:creationId xmlns:a16="http://schemas.microsoft.com/office/drawing/2014/main" id="{2AB04686-1B3F-4BA3-8BD5-7BCA441A94D8}"/>
              </a:ext>
            </a:extLst>
          </p:cNvPr>
          <p:cNvGrpSpPr/>
          <p:nvPr/>
        </p:nvGrpSpPr>
        <p:grpSpPr>
          <a:xfrm>
            <a:off x="142737" y="4013220"/>
            <a:ext cx="5015672" cy="2510541"/>
            <a:chOff x="662884" y="1206603"/>
            <a:chExt cx="5015672" cy="2025636"/>
          </a:xfrm>
        </p:grpSpPr>
        <p:sp>
          <p:nvSpPr>
            <p:cNvPr id="6" name="四角形: 角を丸くする 5">
              <a:extLst>
                <a:ext uri="{FF2B5EF4-FFF2-40B4-BE49-F238E27FC236}">
                  <a16:creationId xmlns:a16="http://schemas.microsoft.com/office/drawing/2014/main" id="{ED322FAA-F105-4D35-80E4-ACCCEC365800}"/>
                </a:ext>
              </a:extLst>
            </p:cNvPr>
            <p:cNvSpPr/>
            <p:nvPr/>
          </p:nvSpPr>
          <p:spPr>
            <a:xfrm>
              <a:off x="662884" y="1206603"/>
              <a:ext cx="5015672" cy="202563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l">
                <a:rot lat="0" lon="0" rev="4800000"/>
              </a:lightRig>
            </a:scene3d>
            <a:sp3d prstMaterial="matte">
              <a:bevelT w="127000" h="63500" prst="angle"/>
            </a:sp3d>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C9AA4EA-FE06-4DF4-8DCF-8BA9280B43C0}"/>
                </a:ext>
              </a:extLst>
            </p:cNvPr>
            <p:cNvSpPr/>
            <p:nvPr/>
          </p:nvSpPr>
          <p:spPr>
            <a:xfrm>
              <a:off x="855041" y="1399931"/>
              <a:ext cx="4684367" cy="1638979"/>
            </a:xfrm>
            <a:prstGeom prst="rect">
              <a:avLst/>
            </a:prstGeom>
          </p:spPr>
          <p:txBody>
            <a:bodyPr wrap="square">
              <a:spAutoFit/>
            </a:bodyPr>
            <a:lstStyle/>
            <a:p>
              <a:r>
                <a:rPr lang="ja-JP" altLang="en-US" sz="1400" dirty="0">
                  <a:solidFill>
                    <a:schemeClr val="bg1"/>
                  </a:solidFill>
                  <a:latin typeface="游明朝 Demibold" panose="02020600000000000000" pitchFamily="18" charset="-128"/>
                  <a:ea typeface="游明朝 Demibold" panose="02020600000000000000" pitchFamily="18" charset="-128"/>
                </a:rPr>
                <a:t>「</a:t>
              </a:r>
              <a:r>
                <a:rPr lang="ja-JP" altLang="en-US" sz="1400" b="1" dirty="0">
                  <a:solidFill>
                    <a:schemeClr val="bg1"/>
                  </a:solidFill>
                  <a:latin typeface="游明朝" panose="02020400000000000000" pitchFamily="18" charset="-128"/>
                  <a:ea typeface="游明朝" panose="02020400000000000000" pitchFamily="18" charset="-128"/>
                </a:rPr>
                <a:t>幹細胞培養液成分」とは、幹細胞が分泌する</a:t>
              </a:r>
              <a:endParaRPr lang="en-US" altLang="ja-JP" sz="1400" b="1" dirty="0">
                <a:solidFill>
                  <a:schemeClr val="bg1"/>
                </a:solidFill>
                <a:latin typeface="游明朝" panose="02020400000000000000" pitchFamily="18" charset="-128"/>
                <a:ea typeface="游明朝" panose="02020400000000000000" pitchFamily="18" charset="-128"/>
              </a:endParaRPr>
            </a:p>
            <a:p>
              <a:r>
                <a:rPr lang="ja-JP" altLang="en-US" sz="1400" b="1" dirty="0">
                  <a:solidFill>
                    <a:schemeClr val="bg1"/>
                  </a:solidFill>
                  <a:latin typeface="游明朝" panose="02020400000000000000" pitchFamily="18" charset="-128"/>
                  <a:ea typeface="游明朝" panose="02020400000000000000" pitchFamily="18" charset="-128"/>
                </a:rPr>
                <a:t>多様な生理的活性を持つペプチドを精製した成分です。</a:t>
              </a:r>
              <a:br>
                <a:rPr lang="ja-JP" altLang="en-US" sz="1400" b="1" dirty="0">
                  <a:solidFill>
                    <a:schemeClr val="bg1"/>
                  </a:solidFill>
                  <a:latin typeface="游明朝" panose="02020400000000000000" pitchFamily="18" charset="-128"/>
                  <a:ea typeface="游明朝" panose="02020400000000000000" pitchFamily="18" charset="-128"/>
                </a:rPr>
              </a:br>
              <a:r>
                <a:rPr lang="ja-JP" altLang="en-US" sz="1400" b="1" dirty="0">
                  <a:solidFill>
                    <a:schemeClr val="bg1"/>
                  </a:solidFill>
                  <a:latin typeface="游明朝" panose="02020400000000000000" pitchFamily="18" charset="-128"/>
                  <a:ea typeface="游明朝" panose="02020400000000000000" pitchFamily="18" charset="-128"/>
                </a:rPr>
                <a:t>ヒト脂肪由来幹細胞培養液には成長因子やサイトカイン、</a:t>
              </a:r>
              <a:endParaRPr lang="en-US" altLang="ja-JP" sz="1400" b="1" dirty="0">
                <a:solidFill>
                  <a:schemeClr val="bg1"/>
                </a:solidFill>
                <a:latin typeface="游明朝" panose="02020400000000000000" pitchFamily="18" charset="-128"/>
                <a:ea typeface="游明朝" panose="02020400000000000000" pitchFamily="18" charset="-128"/>
              </a:endParaRPr>
            </a:p>
            <a:p>
              <a:r>
                <a:rPr lang="ja-JP" altLang="en-US" sz="1400" b="1" dirty="0">
                  <a:solidFill>
                    <a:schemeClr val="bg1"/>
                  </a:solidFill>
                  <a:latin typeface="游明朝" panose="02020400000000000000" pitchFamily="18" charset="-128"/>
                  <a:ea typeface="游明朝" panose="02020400000000000000" pitchFamily="18" charset="-128"/>
                </a:rPr>
                <a:t>インターロイキンや</a:t>
              </a:r>
              <a:r>
                <a:rPr lang="en-US" altLang="ja-JP" sz="1400" b="1" dirty="0">
                  <a:solidFill>
                    <a:schemeClr val="bg1"/>
                  </a:solidFill>
                  <a:latin typeface="游明朝" panose="02020400000000000000" pitchFamily="18" charset="-128"/>
                  <a:ea typeface="游明朝" panose="02020400000000000000" pitchFamily="18" charset="-128"/>
                </a:rPr>
                <a:t>SOD</a:t>
              </a:r>
              <a:r>
                <a:rPr lang="ja-JP" altLang="en-US" sz="1400" b="1" dirty="0">
                  <a:solidFill>
                    <a:schemeClr val="bg1"/>
                  </a:solidFill>
                  <a:latin typeface="游明朝" panose="02020400000000000000" pitchFamily="18" charset="-128"/>
                  <a:ea typeface="游明朝" panose="02020400000000000000" pitchFamily="18" charset="-128"/>
                </a:rPr>
                <a:t>等の酵素などの生理活性物質や</a:t>
              </a:r>
              <a:endParaRPr lang="en-US" altLang="ja-JP" sz="1400" b="1" dirty="0">
                <a:solidFill>
                  <a:schemeClr val="bg1"/>
                </a:solidFill>
                <a:latin typeface="游明朝" panose="02020400000000000000" pitchFamily="18" charset="-128"/>
                <a:ea typeface="游明朝" panose="02020400000000000000" pitchFamily="18" charset="-128"/>
              </a:endParaRPr>
            </a:p>
            <a:p>
              <a:r>
                <a:rPr lang="ja-JP" altLang="en-US" sz="1400" b="1" dirty="0">
                  <a:solidFill>
                    <a:schemeClr val="bg1"/>
                  </a:solidFill>
                  <a:latin typeface="游明朝" panose="02020400000000000000" pitchFamily="18" charset="-128"/>
                  <a:ea typeface="游明朝" panose="02020400000000000000" pitchFamily="18" charset="-128"/>
                </a:rPr>
                <a:t>コラーゲンやエラスチン、ヒアルロン酸などの</a:t>
              </a:r>
              <a:endParaRPr lang="en-US" altLang="ja-JP" sz="1400" b="1" dirty="0">
                <a:solidFill>
                  <a:schemeClr val="bg1"/>
                </a:solidFill>
                <a:latin typeface="游明朝" panose="02020400000000000000" pitchFamily="18" charset="-128"/>
                <a:ea typeface="游明朝" panose="02020400000000000000" pitchFamily="18" charset="-128"/>
              </a:endParaRPr>
            </a:p>
            <a:p>
              <a:r>
                <a:rPr lang="ja-JP" altLang="en-US" sz="1400" b="1" dirty="0">
                  <a:solidFill>
                    <a:schemeClr val="bg1"/>
                  </a:solidFill>
                  <a:latin typeface="游明朝" panose="02020400000000000000" pitchFamily="18" charset="-128"/>
                  <a:ea typeface="游明朝" panose="02020400000000000000" pitchFamily="18" charset="-128"/>
                </a:rPr>
                <a:t>細胞外タンパク質成分が豊富に含まれており、</a:t>
              </a:r>
              <a:endParaRPr lang="en-US" altLang="ja-JP" sz="1400" b="1" dirty="0">
                <a:solidFill>
                  <a:schemeClr val="bg1"/>
                </a:solidFill>
                <a:latin typeface="游明朝" panose="02020400000000000000" pitchFamily="18" charset="-128"/>
                <a:ea typeface="游明朝" panose="02020400000000000000" pitchFamily="18" charset="-128"/>
              </a:endParaRPr>
            </a:p>
            <a:p>
              <a:r>
                <a:rPr lang="ja-JP" altLang="en-US" sz="1400" b="1" dirty="0">
                  <a:solidFill>
                    <a:schemeClr val="bg1"/>
                  </a:solidFill>
                  <a:latin typeface="游明朝" panose="02020400000000000000" pitchFamily="18" charset="-128"/>
                  <a:ea typeface="游明朝" panose="02020400000000000000" pitchFamily="18" charset="-128"/>
                </a:rPr>
                <a:t>シワ改善効果や美白効果、抗酸化作用、発毛・</a:t>
              </a:r>
              <a:endParaRPr lang="en-US" altLang="ja-JP" sz="1400" b="1" dirty="0">
                <a:solidFill>
                  <a:schemeClr val="bg1"/>
                </a:solidFill>
                <a:latin typeface="游明朝" panose="02020400000000000000" pitchFamily="18" charset="-128"/>
                <a:ea typeface="游明朝" panose="02020400000000000000" pitchFamily="18" charset="-128"/>
              </a:endParaRPr>
            </a:p>
            <a:p>
              <a:r>
                <a:rPr lang="ja-JP" altLang="en-US" sz="1400" b="1" dirty="0">
                  <a:solidFill>
                    <a:schemeClr val="bg1"/>
                  </a:solidFill>
                  <a:latin typeface="游明朝" panose="02020400000000000000" pitchFamily="18" charset="-128"/>
                  <a:ea typeface="游明朝" panose="02020400000000000000" pitchFamily="18" charset="-128"/>
                </a:rPr>
                <a:t>増毛効果等、様々な生理的活性効果が学術発表されています。 </a:t>
              </a:r>
            </a:p>
          </p:txBody>
        </p:sp>
      </p:grpSp>
      <p:pic>
        <p:nvPicPr>
          <p:cNvPr id="11" name="図 10">
            <a:extLst>
              <a:ext uri="{FF2B5EF4-FFF2-40B4-BE49-F238E27FC236}">
                <a16:creationId xmlns:a16="http://schemas.microsoft.com/office/drawing/2014/main" id="{301C4992-0488-4A3D-B207-BCFF27BB990C}"/>
              </a:ext>
            </a:extLst>
          </p:cNvPr>
          <p:cNvPicPr>
            <a:picLocks noChangeAspect="1"/>
          </p:cNvPicPr>
          <p:nvPr/>
        </p:nvPicPr>
        <p:blipFill>
          <a:blip r:embed="rId4"/>
          <a:stretch>
            <a:fillRect/>
          </a:stretch>
        </p:blipFill>
        <p:spPr>
          <a:xfrm>
            <a:off x="5489714" y="3805162"/>
            <a:ext cx="4081392" cy="262818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タイトル 1">
            <a:extLst>
              <a:ext uri="{FF2B5EF4-FFF2-40B4-BE49-F238E27FC236}">
                <a16:creationId xmlns:a16="http://schemas.microsoft.com/office/drawing/2014/main" id="{F3B35048-8B58-4F7B-8815-C94A871438EE}"/>
              </a:ext>
            </a:extLst>
          </p:cNvPr>
          <p:cNvSpPr txBox="1">
            <a:spLocks/>
          </p:cNvSpPr>
          <p:nvPr/>
        </p:nvSpPr>
        <p:spPr>
          <a:xfrm>
            <a:off x="173240" y="123893"/>
            <a:ext cx="955952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1125475" rtl="0" eaLnBrk="1" latinLnBrk="0" hangingPunct="1">
              <a:lnSpc>
                <a:spcPct val="90000"/>
              </a:lnSpc>
              <a:spcBef>
                <a:spcPct val="0"/>
              </a:spcBef>
              <a:buNone/>
              <a:defRPr kumimoji="1" lang="en-US" sz="4924" i="0" kern="1200" cap="none" spc="0" baseline="0" dirty="0">
                <a:solidFill>
                  <a:schemeClr val="tx1">
                    <a:lumMod val="85000"/>
                    <a:lumOff val="15000"/>
                  </a:schemeClr>
                </a:solidFill>
                <a:effectLst/>
                <a:latin typeface="Meiryo UI" panose="020B0604030504040204" pitchFamily="50" charset="-128"/>
                <a:ea typeface="Meiryo UI" panose="020B0604030504040204" pitchFamily="50" charset="-128"/>
                <a:cs typeface="+mn-cs"/>
              </a:defRPr>
            </a:lvl1pPr>
          </a:lstStyle>
          <a:p>
            <a:pPr algn="ctr"/>
            <a:r>
              <a:rPr lang="ja-JP" altLang="en-US" sz="3200" dirty="0">
                <a:solidFill>
                  <a:srgbClr val="7030A0"/>
                </a:solidFill>
                <a:latin typeface="游明朝 Demibold" panose="02020600000000000000" pitchFamily="18" charset="-128"/>
                <a:ea typeface="游明朝 Demibold" panose="02020600000000000000" pitchFamily="18" charset="-128"/>
              </a:rPr>
              <a:t>人幹細胞培養液の効能　　</a:t>
            </a:r>
          </a:p>
        </p:txBody>
      </p:sp>
      <p:sp>
        <p:nvSpPr>
          <p:cNvPr id="3" name="スライド番号プレースホルダー 2">
            <a:extLst>
              <a:ext uri="{FF2B5EF4-FFF2-40B4-BE49-F238E27FC236}">
                <a16:creationId xmlns:a16="http://schemas.microsoft.com/office/drawing/2014/main" id="{BBCA7937-59F6-419B-9A6B-8712C07E020C}"/>
              </a:ext>
            </a:extLst>
          </p:cNvPr>
          <p:cNvSpPr>
            <a:spLocks noGrp="1"/>
          </p:cNvSpPr>
          <p:nvPr>
            <p:ph type="sldNum" sz="quarter" idx="12"/>
          </p:nvPr>
        </p:nvSpPr>
        <p:spPr/>
        <p:txBody>
          <a:bodyPr/>
          <a:lstStyle/>
          <a:p>
            <a:fld id="{34B7E4EF-A1BD-40F4-AB7B-04F084DD991D}" type="slidenum">
              <a:rPr lang="en-US" altLang="ja-JP" noProof="0" smtClean="0"/>
              <a:pPr/>
              <a:t>13</a:t>
            </a:fld>
            <a:endParaRPr lang="ja-JP" altLang="en-US" noProof="0" dirty="0"/>
          </a:p>
        </p:txBody>
      </p:sp>
    </p:spTree>
    <p:extLst>
      <p:ext uri="{BB962C8B-B14F-4D97-AF65-F5344CB8AC3E}">
        <p14:creationId xmlns:p14="http://schemas.microsoft.com/office/powerpoint/2010/main" val="3231174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7E97322-B34A-49EB-902C-F422C3E19D67}"/>
              </a:ext>
            </a:extLst>
          </p:cNvPr>
          <p:cNvPicPr>
            <a:picLocks noChangeAspect="1"/>
          </p:cNvPicPr>
          <p:nvPr/>
        </p:nvPicPr>
        <p:blipFill rotWithShape="1">
          <a:blip r:embed="rId2"/>
          <a:srcRect l="6688" t="17492" r="7475" b="5671"/>
          <a:stretch/>
        </p:blipFill>
        <p:spPr>
          <a:xfrm>
            <a:off x="147272" y="959742"/>
            <a:ext cx="5175942" cy="2469258"/>
          </a:xfrm>
          <a:prstGeom prst="rect">
            <a:avLst/>
          </a:prstGeom>
        </p:spPr>
      </p:pic>
      <p:pic>
        <p:nvPicPr>
          <p:cNvPr id="3" name="図 2">
            <a:extLst>
              <a:ext uri="{FF2B5EF4-FFF2-40B4-BE49-F238E27FC236}">
                <a16:creationId xmlns:a16="http://schemas.microsoft.com/office/drawing/2014/main" id="{B3646391-1921-43AE-9D64-12774DE0D099}"/>
              </a:ext>
            </a:extLst>
          </p:cNvPr>
          <p:cNvPicPr>
            <a:picLocks noChangeAspect="1"/>
          </p:cNvPicPr>
          <p:nvPr/>
        </p:nvPicPr>
        <p:blipFill rotWithShape="1">
          <a:blip r:embed="rId3"/>
          <a:srcRect l="22438" t="16014" r="26375" b="10104"/>
          <a:stretch/>
        </p:blipFill>
        <p:spPr>
          <a:xfrm>
            <a:off x="5671930" y="1043700"/>
            <a:ext cx="3939575" cy="2510086"/>
          </a:xfrm>
          <a:prstGeom prst="rect">
            <a:avLst/>
          </a:prstGeom>
        </p:spPr>
      </p:pic>
      <p:pic>
        <p:nvPicPr>
          <p:cNvPr id="4" name="図 3">
            <a:extLst>
              <a:ext uri="{FF2B5EF4-FFF2-40B4-BE49-F238E27FC236}">
                <a16:creationId xmlns:a16="http://schemas.microsoft.com/office/drawing/2014/main" id="{F4713BEB-F050-4B85-9F17-91413EC9F064}"/>
              </a:ext>
            </a:extLst>
          </p:cNvPr>
          <p:cNvPicPr>
            <a:picLocks noChangeAspect="1"/>
          </p:cNvPicPr>
          <p:nvPr/>
        </p:nvPicPr>
        <p:blipFill rotWithShape="1">
          <a:blip r:embed="rId4"/>
          <a:srcRect l="7087" t="29263" r="8651"/>
          <a:stretch/>
        </p:blipFill>
        <p:spPr>
          <a:xfrm>
            <a:off x="1708229" y="3845979"/>
            <a:ext cx="6097301" cy="2612852"/>
          </a:xfrm>
          <a:prstGeom prst="rect">
            <a:avLst/>
          </a:prstGeom>
        </p:spPr>
      </p:pic>
      <p:sp>
        <p:nvSpPr>
          <p:cNvPr id="8" name="テキスト ボックス 7">
            <a:extLst>
              <a:ext uri="{FF2B5EF4-FFF2-40B4-BE49-F238E27FC236}">
                <a16:creationId xmlns:a16="http://schemas.microsoft.com/office/drawing/2014/main" id="{B9A73C9B-7548-463C-90AA-8522E88D7BC1}"/>
              </a:ext>
            </a:extLst>
          </p:cNvPr>
          <p:cNvSpPr txBox="1"/>
          <p:nvPr/>
        </p:nvSpPr>
        <p:spPr>
          <a:xfrm>
            <a:off x="3648954" y="6531427"/>
            <a:ext cx="2608089" cy="288990"/>
          </a:xfrm>
          <a:prstGeom prst="rect">
            <a:avLst/>
          </a:prstGeom>
          <a:noFill/>
        </p:spPr>
        <p:txBody>
          <a:bodyPr wrap="square" rtlCol="0">
            <a:spAutoFit/>
          </a:bodyPr>
          <a:lstStyle/>
          <a:p>
            <a:r>
              <a:rPr lang="ja-JP" altLang="en-US" sz="1278" dirty="0">
                <a:latin typeface="游明朝 Demibold" panose="02020600000000000000" pitchFamily="18" charset="-128"/>
                <a:ea typeface="游明朝 Demibold" panose="02020600000000000000" pitchFamily="18" charset="-128"/>
              </a:rPr>
              <a:t>ヒト幹細胞培養液＋</a:t>
            </a:r>
            <a:r>
              <a:rPr lang="en-US" altLang="ja-JP" sz="1278" dirty="0" err="1">
                <a:latin typeface="游明朝 Demibold" panose="02020600000000000000" pitchFamily="18" charset="-128"/>
                <a:ea typeface="游明朝 Demibold" panose="02020600000000000000" pitchFamily="18" charset="-128"/>
              </a:rPr>
              <a:t>Miniporyl</a:t>
            </a:r>
            <a:endParaRPr lang="ja-JP" altLang="en-US" sz="1278" dirty="0">
              <a:latin typeface="游明朝 Demibold" panose="02020600000000000000" pitchFamily="18" charset="-128"/>
              <a:ea typeface="游明朝 Demibold" panose="02020600000000000000" pitchFamily="18" charset="-128"/>
            </a:endParaRPr>
          </a:p>
        </p:txBody>
      </p:sp>
      <p:sp>
        <p:nvSpPr>
          <p:cNvPr id="7" name="タイトル 1">
            <a:extLst>
              <a:ext uri="{FF2B5EF4-FFF2-40B4-BE49-F238E27FC236}">
                <a16:creationId xmlns:a16="http://schemas.microsoft.com/office/drawing/2014/main" id="{9A4D4828-CA62-4819-8075-70F762FD7CDB}"/>
              </a:ext>
            </a:extLst>
          </p:cNvPr>
          <p:cNvSpPr txBox="1">
            <a:spLocks/>
          </p:cNvSpPr>
          <p:nvPr/>
        </p:nvSpPr>
        <p:spPr>
          <a:xfrm>
            <a:off x="270286" y="121791"/>
            <a:ext cx="9365424" cy="76535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pPr algn="ctr"/>
            <a:r>
              <a:rPr lang="ja-JP" altLang="en-US" sz="2200" dirty="0">
                <a:solidFill>
                  <a:srgbClr val="7030A0"/>
                </a:solidFill>
                <a:latin typeface="游明朝 Demibold" panose="02020600000000000000" pitchFamily="18" charset="-128"/>
                <a:ea typeface="游明朝 Demibold" panose="02020600000000000000" pitchFamily="18" charset="-128"/>
              </a:rPr>
              <a:t>ヒト幹細胞液培養</a:t>
            </a:r>
            <a:r>
              <a:rPr lang="en-US" altLang="ja-JP" sz="2200" dirty="0">
                <a:solidFill>
                  <a:srgbClr val="7030A0"/>
                </a:solidFill>
                <a:latin typeface="游明朝 Demibold" panose="02020600000000000000" pitchFamily="18" charset="-128"/>
                <a:ea typeface="游明朝 Demibold" panose="02020600000000000000" pitchFamily="18" charset="-128"/>
              </a:rPr>
              <a:t>10</a:t>
            </a:r>
            <a:r>
              <a:rPr lang="ja-JP" altLang="en-US" sz="2200" dirty="0">
                <a:solidFill>
                  <a:srgbClr val="7030A0"/>
                </a:solidFill>
                <a:latin typeface="游明朝 Demibold" panose="02020600000000000000" pitchFamily="18" charset="-128"/>
                <a:ea typeface="游明朝 Demibold" panose="02020600000000000000" pitchFamily="18" charset="-128"/>
              </a:rPr>
              <a:t>％</a:t>
            </a:r>
            <a:r>
              <a:rPr lang="en-US" altLang="ja-JP" sz="2200" dirty="0">
                <a:solidFill>
                  <a:srgbClr val="7030A0"/>
                </a:solidFill>
                <a:latin typeface="游明朝 Demibold" panose="02020600000000000000" pitchFamily="18" charset="-128"/>
                <a:ea typeface="游明朝 Demibold" panose="02020600000000000000" pitchFamily="18" charset="-128"/>
              </a:rPr>
              <a:t>【B</a:t>
            </a:r>
            <a:r>
              <a:rPr lang="ja-JP" altLang="en-US" sz="2200" dirty="0">
                <a:solidFill>
                  <a:srgbClr val="7030A0"/>
                </a:solidFill>
                <a:latin typeface="游明朝 Demibold" panose="02020600000000000000" pitchFamily="18" charset="-128"/>
                <a:ea typeface="游明朝 Demibold" panose="02020600000000000000" pitchFamily="18" charset="-128"/>
              </a:rPr>
              <a:t>ナノカプセル</a:t>
            </a:r>
            <a:r>
              <a:rPr lang="en-US" altLang="ja-JP" sz="2200" dirty="0">
                <a:solidFill>
                  <a:srgbClr val="7030A0"/>
                </a:solidFill>
                <a:latin typeface="游明朝 Demibold" panose="02020600000000000000" pitchFamily="18" charset="-128"/>
                <a:ea typeface="游明朝 Demibold" panose="02020600000000000000" pitchFamily="18" charset="-128"/>
              </a:rPr>
              <a:t>】</a:t>
            </a:r>
            <a:r>
              <a:rPr lang="ja-JP" altLang="en-US" sz="2200" dirty="0">
                <a:solidFill>
                  <a:srgbClr val="7030A0"/>
                </a:solidFill>
                <a:latin typeface="游明朝 Demibold" panose="02020600000000000000" pitchFamily="18" charset="-128"/>
                <a:ea typeface="游明朝 Demibold" panose="02020600000000000000" pitchFamily="18" charset="-128"/>
              </a:rPr>
              <a:t>＋ベース処方エビデンス　　</a:t>
            </a:r>
          </a:p>
        </p:txBody>
      </p:sp>
      <p:sp>
        <p:nvSpPr>
          <p:cNvPr id="5" name="スライド番号プレースホルダー 4">
            <a:extLst>
              <a:ext uri="{FF2B5EF4-FFF2-40B4-BE49-F238E27FC236}">
                <a16:creationId xmlns:a16="http://schemas.microsoft.com/office/drawing/2014/main" id="{4B2A7756-6ACD-462F-A710-3D79722BC3C3}"/>
              </a:ext>
            </a:extLst>
          </p:cNvPr>
          <p:cNvSpPr>
            <a:spLocks noGrp="1"/>
          </p:cNvSpPr>
          <p:nvPr>
            <p:ph type="sldNum" sz="quarter" idx="12"/>
          </p:nvPr>
        </p:nvSpPr>
        <p:spPr/>
        <p:txBody>
          <a:bodyPr/>
          <a:lstStyle/>
          <a:p>
            <a:fld id="{34B7E4EF-A1BD-40F4-AB7B-04F084DD991D}" type="slidenum">
              <a:rPr lang="en-US" altLang="ja-JP" noProof="0" smtClean="0"/>
              <a:pPr/>
              <a:t>14</a:t>
            </a:fld>
            <a:endParaRPr lang="ja-JP" altLang="en-US" noProof="0" dirty="0"/>
          </a:p>
        </p:txBody>
      </p:sp>
    </p:spTree>
    <p:extLst>
      <p:ext uri="{BB962C8B-B14F-4D97-AF65-F5344CB8AC3E}">
        <p14:creationId xmlns:p14="http://schemas.microsoft.com/office/powerpoint/2010/main" val="318061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21DAAA6-819F-4609-AD8C-BB0031625BA0}"/>
              </a:ext>
            </a:extLst>
          </p:cNvPr>
          <p:cNvSpPr/>
          <p:nvPr/>
        </p:nvSpPr>
        <p:spPr>
          <a:xfrm>
            <a:off x="3981740" y="5057142"/>
            <a:ext cx="5275648" cy="134365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18CCE003-2F7E-4204-A38A-A3C478FCFEEC}"/>
              </a:ext>
            </a:extLst>
          </p:cNvPr>
          <p:cNvSpPr/>
          <p:nvPr/>
        </p:nvSpPr>
        <p:spPr>
          <a:xfrm>
            <a:off x="3981740" y="3739611"/>
            <a:ext cx="5275648" cy="116955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aphicFrame>
        <p:nvGraphicFramePr>
          <p:cNvPr id="2" name="コンテンツ プレースホルダー 3">
            <a:extLst>
              <a:ext uri="{FF2B5EF4-FFF2-40B4-BE49-F238E27FC236}">
                <a16:creationId xmlns:a16="http://schemas.microsoft.com/office/drawing/2014/main" id="{2D464742-39E0-4C92-86AE-B21394AB5264}"/>
              </a:ext>
            </a:extLst>
          </p:cNvPr>
          <p:cNvGraphicFramePr>
            <a:graphicFrameLocks/>
          </p:cNvGraphicFramePr>
          <p:nvPr>
            <p:extLst>
              <p:ext uri="{D42A27DB-BD31-4B8C-83A1-F6EECF244321}">
                <p14:modId xmlns:p14="http://schemas.microsoft.com/office/powerpoint/2010/main" val="3687370625"/>
              </p:ext>
            </p:extLst>
          </p:nvPr>
        </p:nvGraphicFramePr>
        <p:xfrm>
          <a:off x="808383" y="1232317"/>
          <a:ext cx="8449005" cy="2221464"/>
        </p:xfrm>
        <a:graphic>
          <a:graphicData uri="http://schemas.openxmlformats.org/drawingml/2006/table">
            <a:tbl>
              <a:tblPr>
                <a:tableStyleId>{69CF1AB2-1976-4502-BF36-3FF5EA218861}</a:tableStyleId>
              </a:tblPr>
              <a:tblGrid>
                <a:gridCol w="2340607">
                  <a:extLst>
                    <a:ext uri="{9D8B030D-6E8A-4147-A177-3AD203B41FA5}">
                      <a16:colId xmlns:a16="http://schemas.microsoft.com/office/drawing/2014/main" val="3810617483"/>
                    </a:ext>
                  </a:extLst>
                </a:gridCol>
                <a:gridCol w="927501">
                  <a:extLst>
                    <a:ext uri="{9D8B030D-6E8A-4147-A177-3AD203B41FA5}">
                      <a16:colId xmlns:a16="http://schemas.microsoft.com/office/drawing/2014/main" val="1890536556"/>
                    </a:ext>
                  </a:extLst>
                </a:gridCol>
                <a:gridCol w="1043440">
                  <a:extLst>
                    <a:ext uri="{9D8B030D-6E8A-4147-A177-3AD203B41FA5}">
                      <a16:colId xmlns:a16="http://schemas.microsoft.com/office/drawing/2014/main" val="2089478203"/>
                    </a:ext>
                  </a:extLst>
                </a:gridCol>
                <a:gridCol w="1043440">
                  <a:extLst>
                    <a:ext uri="{9D8B030D-6E8A-4147-A177-3AD203B41FA5}">
                      <a16:colId xmlns:a16="http://schemas.microsoft.com/office/drawing/2014/main" val="2686098191"/>
                    </a:ext>
                  </a:extLst>
                </a:gridCol>
                <a:gridCol w="1159378">
                  <a:extLst>
                    <a:ext uri="{9D8B030D-6E8A-4147-A177-3AD203B41FA5}">
                      <a16:colId xmlns:a16="http://schemas.microsoft.com/office/drawing/2014/main" val="3644315431"/>
                    </a:ext>
                  </a:extLst>
                </a:gridCol>
                <a:gridCol w="727530">
                  <a:extLst>
                    <a:ext uri="{9D8B030D-6E8A-4147-A177-3AD203B41FA5}">
                      <a16:colId xmlns:a16="http://schemas.microsoft.com/office/drawing/2014/main" val="4183010540"/>
                    </a:ext>
                  </a:extLst>
                </a:gridCol>
                <a:gridCol w="1207109">
                  <a:extLst>
                    <a:ext uri="{9D8B030D-6E8A-4147-A177-3AD203B41FA5}">
                      <a16:colId xmlns:a16="http://schemas.microsoft.com/office/drawing/2014/main" val="2863378459"/>
                    </a:ext>
                  </a:extLst>
                </a:gridCol>
              </a:tblGrid>
              <a:tr h="431704">
                <a:tc>
                  <a:txBody>
                    <a:bodyPr/>
                    <a:lstStyle/>
                    <a:p>
                      <a:pPr algn="l" fontAlgn="ctr"/>
                      <a:r>
                        <a:rPr lang="ja-JP" altLang="en-US" sz="1200" u="none" strike="noStrike" dirty="0">
                          <a:effectLst/>
                          <a:latin typeface="游明朝 Demibold" panose="02020600000000000000" pitchFamily="18" charset="-128"/>
                          <a:ea typeface="游明朝 Demibold" panose="02020600000000000000" pitchFamily="18" charset="-128"/>
                        </a:rPr>
                        <a:t>ベリークの特長</a:t>
                      </a:r>
                      <a:endParaRPr lang="ja-JP" altLang="en-US" sz="1200" b="1"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ブライト</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ターンクリア</a:t>
                      </a:r>
                      <a:endParaRPr lang="en-US" altLang="ja-JP" sz="1200" u="none" strike="noStrike" dirty="0">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センシティブ</a:t>
                      </a:r>
                      <a:endParaRPr lang="en-US" altLang="ja-JP" sz="1200" u="none" strike="noStrike" dirty="0">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ベリーミューン</a:t>
                      </a:r>
                      <a:endParaRPr lang="en-US" altLang="ja-JP" sz="1200" u="none" strike="noStrike" dirty="0">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リフト</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ステムファイン</a:t>
                      </a:r>
                      <a:endParaRPr lang="en-US" altLang="ja-JP" sz="1200" u="none" strike="noStrike" dirty="0">
                        <a:effectLst/>
                        <a:latin typeface="游明朝 Demibold" panose="02020600000000000000" pitchFamily="18" charset="-128"/>
                        <a:ea typeface="游明朝 Demibold" panose="02020600000000000000" pitchFamily="18" charset="-128"/>
                      </a:endParaRPr>
                    </a:p>
                  </a:txBody>
                  <a:tcPr marL="12140" marR="12140" marT="12140" marB="0" anchor="ctr"/>
                </a:tc>
                <a:extLst>
                  <a:ext uri="{0D108BD9-81ED-4DB2-BD59-A6C34878D82A}">
                    <a16:rowId xmlns:a16="http://schemas.microsoft.com/office/drawing/2014/main" val="474698633"/>
                  </a:ext>
                </a:extLst>
              </a:tr>
              <a:tr h="468760">
                <a:tc>
                  <a:txBody>
                    <a:bodyPr/>
                    <a:lstStyle/>
                    <a:p>
                      <a:pPr algn="l" fontAlgn="ctr"/>
                      <a:r>
                        <a:rPr lang="ja-JP" altLang="en-US" sz="1200" u="none" strike="noStrike" dirty="0">
                          <a:solidFill>
                            <a:srgbClr val="FF0000"/>
                          </a:solidFill>
                          <a:effectLst/>
                          <a:latin typeface="游明朝 Demibold" panose="02020600000000000000" pitchFamily="18" charset="-128"/>
                          <a:ea typeface="游明朝 Demibold" panose="02020600000000000000" pitchFamily="18" charset="-128"/>
                        </a:rPr>
                        <a:t>ナノカプセル化した</a:t>
                      </a:r>
                      <a:endParaRPr lang="en-US" altLang="ja-JP" sz="1200" u="none" strike="noStrike" dirty="0">
                        <a:solidFill>
                          <a:srgbClr val="FF0000"/>
                        </a:solidFill>
                        <a:effectLst/>
                        <a:latin typeface="游明朝 Demibold" panose="02020600000000000000" pitchFamily="18" charset="-128"/>
                        <a:ea typeface="游明朝 Demibold" panose="02020600000000000000" pitchFamily="18" charset="-128"/>
                      </a:endParaRPr>
                    </a:p>
                    <a:p>
                      <a:pPr algn="l" fontAlgn="ctr"/>
                      <a:r>
                        <a:rPr lang="ja-JP" altLang="en-US" sz="1200" u="none" strike="noStrike" dirty="0">
                          <a:solidFill>
                            <a:srgbClr val="FF0000"/>
                          </a:solidFill>
                          <a:effectLst/>
                          <a:latin typeface="游明朝 Demibold" panose="02020600000000000000" pitchFamily="18" charset="-128"/>
                          <a:ea typeface="游明朝 Demibold" panose="02020600000000000000" pitchFamily="18" charset="-128"/>
                        </a:rPr>
                        <a:t>ヒト幹細胞培養液配合量</a:t>
                      </a:r>
                      <a:endParaRPr lang="ja-JP" altLang="en-US" sz="1200" b="0" i="0" u="none" strike="noStrike" dirty="0">
                        <a:solidFill>
                          <a:srgbClr val="FF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en-US" altLang="ja-JP" sz="1200" u="none" strike="noStrike" dirty="0">
                          <a:effectLst/>
                          <a:latin typeface="游明朝 Demibold" panose="02020600000000000000" pitchFamily="18" charset="-128"/>
                          <a:ea typeface="游明朝 Demibold" panose="02020600000000000000" pitchFamily="18" charset="-128"/>
                        </a:rPr>
                        <a:t>10%</a:t>
                      </a:r>
                      <a:endParaRPr lang="en-US" altLang="ja-JP"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en-US" altLang="ja-JP" sz="1200" u="none" strike="noStrike" dirty="0">
                          <a:effectLst/>
                          <a:latin typeface="游明朝 Demibold" panose="02020600000000000000" pitchFamily="18" charset="-128"/>
                          <a:ea typeface="游明朝 Demibold" panose="02020600000000000000" pitchFamily="18" charset="-128"/>
                        </a:rPr>
                        <a:t>10%</a:t>
                      </a:r>
                      <a:endParaRPr lang="en-US" altLang="ja-JP"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en-US" altLang="ja-JP" sz="1200" u="none" strike="noStrike" dirty="0">
                          <a:effectLst/>
                          <a:latin typeface="游明朝 Demibold" panose="02020600000000000000" pitchFamily="18" charset="-128"/>
                          <a:ea typeface="游明朝 Demibold" panose="02020600000000000000" pitchFamily="18" charset="-128"/>
                        </a:rPr>
                        <a:t>10%</a:t>
                      </a:r>
                      <a:endParaRPr lang="en-US" altLang="ja-JP"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en-US" altLang="ja-JP" sz="1200" u="none" strike="noStrike" dirty="0">
                          <a:effectLst/>
                          <a:latin typeface="游明朝 Demibold" panose="02020600000000000000" pitchFamily="18" charset="-128"/>
                          <a:ea typeface="游明朝 Demibold" panose="02020600000000000000" pitchFamily="18" charset="-128"/>
                        </a:rPr>
                        <a:t>10%</a:t>
                      </a:r>
                      <a:endParaRPr lang="en-US" altLang="ja-JP"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en-US" altLang="ja-JP" sz="1200" u="none" strike="noStrike" dirty="0">
                          <a:effectLst/>
                          <a:latin typeface="游明朝 Demibold" panose="02020600000000000000" pitchFamily="18" charset="-128"/>
                          <a:ea typeface="游明朝 Demibold" panose="02020600000000000000" pitchFamily="18" charset="-128"/>
                        </a:rPr>
                        <a:t>10%</a:t>
                      </a:r>
                      <a:endParaRPr lang="en-US" altLang="ja-JP"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en-US" altLang="ja-JP" sz="1200" u="none" strike="noStrike" dirty="0">
                          <a:effectLst/>
                          <a:latin typeface="游明朝 Demibold" panose="02020600000000000000" pitchFamily="18" charset="-128"/>
                          <a:ea typeface="游明朝 Demibold" panose="02020600000000000000" pitchFamily="18" charset="-128"/>
                        </a:rPr>
                        <a:t>30%</a:t>
                      </a:r>
                      <a:endParaRPr lang="en-US" altLang="ja-JP"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extLst>
                  <a:ext uri="{0D108BD9-81ED-4DB2-BD59-A6C34878D82A}">
                    <a16:rowId xmlns:a16="http://schemas.microsoft.com/office/drawing/2014/main" val="3278832385"/>
                  </a:ext>
                </a:extLst>
              </a:tr>
              <a:tr h="852240">
                <a:tc>
                  <a:txBody>
                    <a:bodyPr/>
                    <a:lstStyle/>
                    <a:p>
                      <a:pPr algn="l" fontAlgn="ctr"/>
                      <a:r>
                        <a:rPr lang="ja-JP" altLang="en-US" sz="1200" u="none" strike="noStrike" dirty="0">
                          <a:solidFill>
                            <a:srgbClr val="FF0000"/>
                          </a:solidFill>
                          <a:effectLst/>
                          <a:latin typeface="游明朝 Demibold" panose="02020600000000000000" pitchFamily="18" charset="-128"/>
                          <a:ea typeface="游明朝 Demibold" panose="02020600000000000000" pitchFamily="18" charset="-128"/>
                        </a:rPr>
                        <a:t>ナノカプセル化した整肌成分配合</a:t>
                      </a:r>
                      <a:br>
                        <a:rPr lang="ja-JP" altLang="en-US" sz="1200" u="none" strike="noStrike" dirty="0">
                          <a:effectLst/>
                          <a:latin typeface="游明朝 Demibold" panose="02020600000000000000" pitchFamily="18" charset="-128"/>
                          <a:ea typeface="游明朝 Demibold" panose="02020600000000000000" pitchFamily="18" charset="-128"/>
                        </a:rPr>
                      </a:br>
                      <a:r>
                        <a:rPr lang="en-US" sz="1200" u="none" strike="noStrike" dirty="0">
                          <a:effectLst/>
                          <a:latin typeface="游明朝 Demibold" panose="02020600000000000000" pitchFamily="18" charset="-128"/>
                          <a:ea typeface="游明朝 Demibold" panose="02020600000000000000" pitchFamily="18" charset="-128"/>
                        </a:rPr>
                        <a:t>In-Cosmetics2017</a:t>
                      </a:r>
                      <a:r>
                        <a:rPr lang="ja-JP" altLang="en-US" sz="1200" u="none" strike="noStrike" dirty="0">
                          <a:effectLst/>
                          <a:latin typeface="游明朝 Demibold" panose="02020600000000000000" pitchFamily="18" charset="-128"/>
                          <a:ea typeface="游明朝 Demibold" panose="02020600000000000000" pitchFamily="18" charset="-128"/>
                        </a:rPr>
                        <a:t>金賞</a:t>
                      </a:r>
                      <a:br>
                        <a:rPr lang="ja-JP" altLang="en-US" sz="1200" u="none" strike="noStrike" dirty="0">
                          <a:effectLst/>
                          <a:latin typeface="游明朝 Demibold" panose="02020600000000000000" pitchFamily="18" charset="-128"/>
                          <a:ea typeface="游明朝 Demibold" panose="02020600000000000000" pitchFamily="18" charset="-128"/>
                        </a:rPr>
                      </a:br>
                      <a:r>
                        <a:rPr lang="en-US" sz="1200" u="none" strike="noStrike" dirty="0">
                          <a:effectLst/>
                          <a:latin typeface="游明朝 Demibold" panose="02020600000000000000" pitchFamily="18" charset="-128"/>
                          <a:ea typeface="游明朝 Demibold" panose="02020600000000000000" pitchFamily="18" charset="-128"/>
                        </a:rPr>
                        <a:t>In-Cosmetics201</a:t>
                      </a:r>
                      <a:r>
                        <a:rPr lang="en-US" altLang="ja-JP" sz="1200" u="none" strike="noStrike" dirty="0">
                          <a:effectLst/>
                          <a:latin typeface="游明朝 Demibold" panose="02020600000000000000" pitchFamily="18" charset="-128"/>
                          <a:ea typeface="游明朝 Demibold" panose="02020600000000000000" pitchFamily="18" charset="-128"/>
                        </a:rPr>
                        <a:t>4</a:t>
                      </a:r>
                      <a:r>
                        <a:rPr lang="ja-JP" altLang="en-US" sz="1200" u="none" strike="noStrike" dirty="0">
                          <a:effectLst/>
                          <a:latin typeface="游明朝 Demibold" panose="02020600000000000000" pitchFamily="18" charset="-128"/>
                          <a:ea typeface="游明朝 Demibold" panose="02020600000000000000" pitchFamily="18" charset="-128"/>
                        </a:rPr>
                        <a:t>銅賞</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extLst>
                  <a:ext uri="{0D108BD9-81ED-4DB2-BD59-A6C34878D82A}">
                    <a16:rowId xmlns:a16="http://schemas.microsoft.com/office/drawing/2014/main" val="2592865445"/>
                  </a:ext>
                </a:extLst>
              </a:tr>
              <a:tr h="468760">
                <a:tc>
                  <a:txBody>
                    <a:bodyPr/>
                    <a:lstStyle/>
                    <a:p>
                      <a:pPr algn="l" fontAlgn="ctr"/>
                      <a:r>
                        <a:rPr lang="en-US" altLang="ja-JP" sz="1200" u="none" strike="noStrike" dirty="0">
                          <a:effectLst/>
                          <a:latin typeface="游明朝 Demibold" panose="02020600000000000000" pitchFamily="18" charset="-128"/>
                          <a:ea typeface="游明朝 Demibold" panose="02020600000000000000" pitchFamily="18" charset="-128"/>
                        </a:rPr>
                        <a:t>9</a:t>
                      </a:r>
                      <a:r>
                        <a:rPr lang="ja-JP" altLang="en-US" sz="1200" u="none" strike="noStrike" dirty="0">
                          <a:effectLst/>
                          <a:latin typeface="游明朝 Demibold" panose="02020600000000000000" pitchFamily="18" charset="-128"/>
                          <a:ea typeface="游明朝 Demibold" panose="02020600000000000000" pitchFamily="18" charset="-128"/>
                        </a:rPr>
                        <a:t>種類の日本産オリジナル</a:t>
                      </a:r>
                      <a:endParaRPr lang="en-US" altLang="ja-JP" sz="1200" u="none" strike="noStrike" dirty="0">
                        <a:effectLst/>
                        <a:latin typeface="游明朝 Demibold" panose="02020600000000000000" pitchFamily="18" charset="-128"/>
                        <a:ea typeface="游明朝 Demibold" panose="02020600000000000000" pitchFamily="18" charset="-128"/>
                      </a:endParaRPr>
                    </a:p>
                    <a:p>
                      <a:pPr algn="l" fontAlgn="ctr"/>
                      <a:r>
                        <a:rPr lang="ja-JP" altLang="en-US" sz="1200" u="none" strike="noStrike" dirty="0">
                          <a:effectLst/>
                          <a:latin typeface="游明朝 Demibold" panose="02020600000000000000" pitchFamily="18" charset="-128"/>
                          <a:ea typeface="游明朝 Demibold" panose="02020600000000000000" pitchFamily="18" charset="-128"/>
                        </a:rPr>
                        <a:t>オーガニック原料</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a:effectLst/>
                          <a:latin typeface="游明朝 Demibold" panose="02020600000000000000" pitchFamily="18" charset="-128"/>
                          <a:ea typeface="游明朝 Demibold" panose="02020600000000000000" pitchFamily="18" charset="-128"/>
                        </a:rPr>
                        <a:t>○</a:t>
                      </a:r>
                      <a:endParaRPr lang="ja-JP" altLang="en-US" sz="1200" b="0" i="0" u="none" strike="noStrike">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a:effectLst/>
                          <a:latin typeface="游明朝 Demibold" panose="02020600000000000000" pitchFamily="18" charset="-128"/>
                          <a:ea typeface="游明朝 Demibold" panose="02020600000000000000" pitchFamily="18" charset="-128"/>
                        </a:rPr>
                        <a:t>○</a:t>
                      </a:r>
                      <a:endParaRPr lang="ja-JP" altLang="en-US" sz="1200" b="0" i="0" u="none" strike="noStrike">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tc>
                  <a:txBody>
                    <a:bodyPr/>
                    <a:lstStyle/>
                    <a:p>
                      <a:pPr algn="ctr" fontAlgn="ctr"/>
                      <a:r>
                        <a:rPr lang="ja-JP" altLang="en-US" sz="1200" u="none" strike="noStrike" dirty="0">
                          <a:effectLst/>
                          <a:latin typeface="游明朝 Demibold" panose="02020600000000000000" pitchFamily="18" charset="-128"/>
                          <a:ea typeface="游明朝 Demibold" panose="02020600000000000000" pitchFamily="18" charset="-128"/>
                        </a:rPr>
                        <a:t>○</a:t>
                      </a:r>
                      <a:endParaRPr lang="ja-JP" altLang="en-US" sz="1200" b="0" i="0" u="none" strike="noStrike" dirty="0">
                        <a:solidFill>
                          <a:srgbClr val="000000"/>
                        </a:solidFill>
                        <a:effectLst/>
                        <a:latin typeface="游明朝 Demibold" panose="02020600000000000000" pitchFamily="18" charset="-128"/>
                        <a:ea typeface="游明朝 Demibold" panose="02020600000000000000" pitchFamily="18" charset="-128"/>
                      </a:endParaRPr>
                    </a:p>
                  </a:txBody>
                  <a:tcPr marL="12140" marR="12140" marT="12140" marB="0" anchor="ctr"/>
                </a:tc>
                <a:extLst>
                  <a:ext uri="{0D108BD9-81ED-4DB2-BD59-A6C34878D82A}">
                    <a16:rowId xmlns:a16="http://schemas.microsoft.com/office/drawing/2014/main" val="3231433556"/>
                  </a:ext>
                </a:extLst>
              </a:tr>
            </a:tbl>
          </a:graphicData>
        </a:graphic>
      </p:graphicFrame>
      <p:pic>
        <p:nvPicPr>
          <p:cNvPr id="4" name="図 3">
            <a:extLst>
              <a:ext uri="{FF2B5EF4-FFF2-40B4-BE49-F238E27FC236}">
                <a16:creationId xmlns:a16="http://schemas.microsoft.com/office/drawing/2014/main" id="{D7137446-FC7C-47C2-9E80-5E11F18175BD}"/>
              </a:ext>
            </a:extLst>
          </p:cNvPr>
          <p:cNvPicPr>
            <a:picLocks noChangeAspect="1"/>
          </p:cNvPicPr>
          <p:nvPr/>
        </p:nvPicPr>
        <p:blipFill rotWithShape="1">
          <a:blip r:embed="rId2">
            <a:extLst>
              <a:ext uri="{28A0092B-C50C-407E-A947-70E740481C1C}">
                <a14:useLocalDpi xmlns:a14="http://schemas.microsoft.com/office/drawing/2010/main" val="0"/>
              </a:ext>
            </a:extLst>
          </a:blip>
          <a:srcRect b="18547"/>
          <a:stretch/>
        </p:blipFill>
        <p:spPr>
          <a:xfrm>
            <a:off x="804269" y="3867462"/>
            <a:ext cx="2791329" cy="2379361"/>
          </a:xfrm>
          <a:prstGeom prst="rect">
            <a:avLst/>
          </a:prstGeom>
        </p:spPr>
      </p:pic>
      <p:sp>
        <p:nvSpPr>
          <p:cNvPr id="7" name="テキスト ボックス 6">
            <a:extLst>
              <a:ext uri="{FF2B5EF4-FFF2-40B4-BE49-F238E27FC236}">
                <a16:creationId xmlns:a16="http://schemas.microsoft.com/office/drawing/2014/main" id="{A5D70097-6C6D-43F5-8251-B0B3F88201F7}"/>
              </a:ext>
            </a:extLst>
          </p:cNvPr>
          <p:cNvSpPr txBox="1"/>
          <p:nvPr/>
        </p:nvSpPr>
        <p:spPr>
          <a:xfrm>
            <a:off x="4405305" y="3847332"/>
            <a:ext cx="4579670" cy="954107"/>
          </a:xfrm>
          <a:prstGeom prst="rect">
            <a:avLst/>
          </a:prstGeom>
          <a:noFill/>
          <a:ln w="25400" cap="flat" cmpd="sng" algn="ctr">
            <a:noFill/>
            <a:prstDash val="solid"/>
          </a:ln>
          <a:effectLst/>
        </p:spPr>
        <p:txBody>
          <a:bodyPr wrap="square" rtlCol="0">
            <a:spAutoFit/>
          </a:bodyPr>
          <a:lstStyle/>
          <a:p>
            <a:pPr marL="0" marR="0" lvl="0" indent="0" defTabSz="94842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お肌の働きを考えてサイズとスピードを追求し</a:t>
            </a:r>
            <a:endPar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endParaRPr>
          </a:p>
          <a:p>
            <a:pPr marL="0" marR="0" lvl="0" indent="0" defTabSz="948425"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a:t>
            </a:r>
            <a:r>
              <a:rPr kumimoji="1" lang="ja-JP" altLang="en-US" sz="1400" b="1"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超浸透ナノリポソーム</a:t>
            </a:r>
            <a:r>
              <a:rPr kumimoji="1" lang="en-US" altLang="ja-JP" sz="1400" b="1"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a:t>
            </a: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化を実現。</a:t>
            </a:r>
            <a:endPar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endParaRPr>
          </a:p>
          <a:p>
            <a:pPr marL="0" marR="0" lvl="0" indent="0" defTabSz="94842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キメの間の</a:t>
            </a:r>
            <a:r>
              <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40</a:t>
            </a: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a:t>
            </a:r>
            <a:r>
              <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100nm</a:t>
            </a: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の距離を通過するサイズで</a:t>
            </a:r>
            <a:endPar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endParaRPr>
          </a:p>
          <a:p>
            <a:pPr marL="0" marR="0" lvl="0" indent="0" defTabSz="94842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水分にも油分にもなじみの良い両親媒性にしています</a:t>
            </a:r>
          </a:p>
        </p:txBody>
      </p:sp>
      <p:sp>
        <p:nvSpPr>
          <p:cNvPr id="8" name="テキスト ボックス 7">
            <a:extLst>
              <a:ext uri="{FF2B5EF4-FFF2-40B4-BE49-F238E27FC236}">
                <a16:creationId xmlns:a16="http://schemas.microsoft.com/office/drawing/2014/main" id="{1CE6D071-1F31-49DC-A54C-75C30182C5CC}"/>
              </a:ext>
            </a:extLst>
          </p:cNvPr>
          <p:cNvSpPr txBox="1"/>
          <p:nvPr/>
        </p:nvSpPr>
        <p:spPr>
          <a:xfrm>
            <a:off x="4367882" y="5186304"/>
            <a:ext cx="5275648" cy="1169551"/>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rtlCol="0">
            <a:spAutoFit/>
          </a:bodyPr>
          <a:lstStyle/>
          <a:p>
            <a:pPr marL="0" marR="0" lvl="0" indent="0" defTabSz="948425"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a:t>
            </a:r>
            <a:r>
              <a:rPr kumimoji="1" lang="ja-JP" altLang="en-US" sz="1400" b="1"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オリジナルナノカプセル化</a:t>
            </a:r>
            <a:r>
              <a:rPr kumimoji="1" lang="en-US" altLang="ja-JP" sz="1400" b="1"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a:t>
            </a:r>
          </a:p>
          <a:p>
            <a:pPr marL="0" marR="0" lvl="0" indent="0" defTabSz="94842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①ヒト幹細胞培養液 ナノ化</a:t>
            </a:r>
            <a:endPar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endParaRPr>
          </a:p>
          <a:p>
            <a:pPr marL="0" marR="0" lvl="0" indent="0" defTabSz="94842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②コンセプトに合った成分、効果が期待できる成分を</a:t>
            </a:r>
            <a:endPar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endParaRPr>
          </a:p>
          <a:p>
            <a:pPr marL="0" marR="0" lvl="0" indent="0" defTabSz="94842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　 独自に組み合わせた肌悩み別成分</a:t>
            </a:r>
            <a:endParaRPr kumimoji="1" lang="en-US" altLang="ja-JP"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endParaRPr>
          </a:p>
          <a:p>
            <a:pPr marL="0" marR="0" lvl="0" indent="0" defTabSz="948425"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游明朝 Demibold" panose="02020600000000000000" pitchFamily="18" charset="-128"/>
                <a:ea typeface="游明朝 Demibold" panose="02020600000000000000" pitchFamily="18" charset="-128"/>
                <a:cs typeface="+mn-cs"/>
              </a:rPr>
              <a:t>③５種類の保湿成分をギュッと１つのナノカプセルに</a:t>
            </a:r>
          </a:p>
        </p:txBody>
      </p:sp>
      <p:sp>
        <p:nvSpPr>
          <p:cNvPr id="6" name="タイトル 1">
            <a:extLst>
              <a:ext uri="{FF2B5EF4-FFF2-40B4-BE49-F238E27FC236}">
                <a16:creationId xmlns:a16="http://schemas.microsoft.com/office/drawing/2014/main" id="{C0FA136B-BC81-42BA-B0B5-E596CCCFC48A}"/>
              </a:ext>
            </a:extLst>
          </p:cNvPr>
          <p:cNvSpPr txBox="1">
            <a:spLocks/>
          </p:cNvSpPr>
          <p:nvPr/>
        </p:nvSpPr>
        <p:spPr>
          <a:xfrm>
            <a:off x="173240" y="110940"/>
            <a:ext cx="955952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1125475" rtl="0" eaLnBrk="1" latinLnBrk="0" hangingPunct="1">
              <a:lnSpc>
                <a:spcPct val="90000"/>
              </a:lnSpc>
              <a:spcBef>
                <a:spcPct val="0"/>
              </a:spcBef>
              <a:buNone/>
              <a:defRPr kumimoji="1" lang="en-US" sz="4924" i="0" kern="1200" cap="none" spc="0" baseline="0" dirty="0">
                <a:solidFill>
                  <a:schemeClr val="tx1">
                    <a:lumMod val="85000"/>
                    <a:lumOff val="15000"/>
                  </a:schemeClr>
                </a:solidFill>
                <a:effectLst/>
                <a:latin typeface="Meiryo UI" panose="020B0604030504040204" pitchFamily="50" charset="-128"/>
                <a:ea typeface="Meiryo UI" panose="020B0604030504040204" pitchFamily="50" charset="-128"/>
                <a:cs typeface="+mn-cs"/>
              </a:defRPr>
            </a:lvl1pPr>
          </a:lstStyle>
          <a:p>
            <a:pPr algn="ctr"/>
            <a:r>
              <a:rPr lang="ja-JP" altLang="en-US" sz="3200" dirty="0">
                <a:solidFill>
                  <a:srgbClr val="7030A0"/>
                </a:solidFill>
                <a:latin typeface="游明朝 Demibold" panose="02020600000000000000" pitchFamily="18" charset="-128"/>
                <a:ea typeface="游明朝 Demibold" panose="02020600000000000000" pitchFamily="18" charset="-128"/>
              </a:rPr>
              <a:t>ベリークの共通成分　　</a:t>
            </a:r>
          </a:p>
        </p:txBody>
      </p:sp>
      <p:sp>
        <p:nvSpPr>
          <p:cNvPr id="9" name="スライド番号プレースホルダー 8">
            <a:extLst>
              <a:ext uri="{FF2B5EF4-FFF2-40B4-BE49-F238E27FC236}">
                <a16:creationId xmlns:a16="http://schemas.microsoft.com/office/drawing/2014/main" id="{01825F59-ED1A-406D-A138-3D49A3E9FDAD}"/>
              </a:ext>
            </a:extLst>
          </p:cNvPr>
          <p:cNvSpPr>
            <a:spLocks noGrp="1"/>
          </p:cNvSpPr>
          <p:nvPr>
            <p:ph type="sldNum" sz="quarter" idx="12"/>
          </p:nvPr>
        </p:nvSpPr>
        <p:spPr/>
        <p:txBody>
          <a:bodyPr/>
          <a:lstStyle/>
          <a:p>
            <a:fld id="{34B7E4EF-A1BD-40F4-AB7B-04F084DD991D}" type="slidenum">
              <a:rPr lang="en-US" altLang="ja-JP" noProof="0" smtClean="0"/>
              <a:pPr/>
              <a:t>15</a:t>
            </a:fld>
            <a:endParaRPr lang="ja-JP" altLang="en-US" noProof="0" dirty="0"/>
          </a:p>
        </p:txBody>
      </p:sp>
    </p:spTree>
    <p:extLst>
      <p:ext uri="{BB962C8B-B14F-4D97-AF65-F5344CB8AC3E}">
        <p14:creationId xmlns:p14="http://schemas.microsoft.com/office/powerpoint/2010/main" val="3445456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EE4E552D-FD2B-43B9-8A5F-8CF18ED0203F}"/>
              </a:ext>
            </a:extLst>
          </p:cNvPr>
          <p:cNvSpPr/>
          <p:nvPr/>
        </p:nvSpPr>
        <p:spPr>
          <a:xfrm>
            <a:off x="5879531" y="1340643"/>
            <a:ext cx="3159479" cy="501868"/>
          </a:xfrm>
          <a:prstGeom prst="roundRect">
            <a:avLst/>
          </a:prstGeom>
          <a:solidFill>
            <a:schemeClr val="accent5">
              <a:lumMod val="60000"/>
              <a:lumOff val="40000"/>
            </a:schemeClr>
          </a:solidFill>
          <a:ln>
            <a:solidFill>
              <a:srgbClr val="00206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46">
              <a:solidFill>
                <a:schemeClr val="tx1"/>
              </a:solidFill>
            </a:endParaRPr>
          </a:p>
        </p:txBody>
      </p:sp>
      <p:sp>
        <p:nvSpPr>
          <p:cNvPr id="12" name="テキスト ボックス 11">
            <a:extLst>
              <a:ext uri="{FF2B5EF4-FFF2-40B4-BE49-F238E27FC236}">
                <a16:creationId xmlns:a16="http://schemas.microsoft.com/office/drawing/2014/main" id="{81599AC7-EB8D-4276-A8C2-B50F78DD37C1}"/>
              </a:ext>
            </a:extLst>
          </p:cNvPr>
          <p:cNvSpPr txBox="1"/>
          <p:nvPr/>
        </p:nvSpPr>
        <p:spPr>
          <a:xfrm>
            <a:off x="6067624" y="1436310"/>
            <a:ext cx="3339431" cy="310534"/>
          </a:xfrm>
          <a:prstGeom prst="rect">
            <a:avLst/>
          </a:prstGeom>
          <a:noFill/>
        </p:spPr>
        <p:txBody>
          <a:bodyPr wrap="square" rtlCol="0">
            <a:spAutoFit/>
          </a:bodyPr>
          <a:lstStyle/>
          <a:p>
            <a:r>
              <a:rPr lang="ja-JP" altLang="en-US" sz="1418" dirty="0">
                <a:solidFill>
                  <a:srgbClr val="002060"/>
                </a:solidFill>
                <a:latin typeface="游明朝 Demibold" panose="02020600000000000000" pitchFamily="18" charset="-128"/>
                <a:ea typeface="游明朝 Demibold" panose="02020600000000000000" pitchFamily="18" charset="-128"/>
              </a:rPr>
              <a:t>オリジナルオーガニック</a:t>
            </a:r>
            <a:r>
              <a:rPr lang="en-US" altLang="ja-JP" sz="1418" dirty="0">
                <a:solidFill>
                  <a:srgbClr val="002060"/>
                </a:solidFill>
                <a:latin typeface="游明朝 Demibold" panose="02020600000000000000" pitchFamily="18" charset="-128"/>
                <a:ea typeface="游明朝 Demibold" panose="02020600000000000000" pitchFamily="18" charset="-128"/>
              </a:rPr>
              <a:t>9</a:t>
            </a:r>
            <a:r>
              <a:rPr lang="ja-JP" altLang="en-US" sz="1418" dirty="0">
                <a:solidFill>
                  <a:srgbClr val="002060"/>
                </a:solidFill>
                <a:latin typeface="游明朝 Demibold" panose="02020600000000000000" pitchFamily="18" charset="-128"/>
                <a:ea typeface="游明朝 Demibold" panose="02020600000000000000" pitchFamily="18" charset="-128"/>
              </a:rPr>
              <a:t>種配合</a:t>
            </a:r>
            <a:endParaRPr lang="en-US" altLang="ja-JP" sz="1418" dirty="0">
              <a:solidFill>
                <a:srgbClr val="002060"/>
              </a:solidFill>
              <a:latin typeface="游明朝 Demibold" panose="02020600000000000000" pitchFamily="18" charset="-128"/>
              <a:ea typeface="游明朝 Demibold" panose="02020600000000000000" pitchFamily="18" charset="-128"/>
            </a:endParaRPr>
          </a:p>
        </p:txBody>
      </p:sp>
      <p:sp>
        <p:nvSpPr>
          <p:cNvPr id="13" name="テキスト ボックス 12">
            <a:extLst>
              <a:ext uri="{FF2B5EF4-FFF2-40B4-BE49-F238E27FC236}">
                <a16:creationId xmlns:a16="http://schemas.microsoft.com/office/drawing/2014/main" id="{CCF77857-3611-4B85-A0C3-7257FE429117}"/>
              </a:ext>
            </a:extLst>
          </p:cNvPr>
          <p:cNvSpPr txBox="1"/>
          <p:nvPr/>
        </p:nvSpPr>
        <p:spPr>
          <a:xfrm>
            <a:off x="5855326" y="2047572"/>
            <a:ext cx="3764029" cy="1073820"/>
          </a:xfrm>
          <a:prstGeom prst="rect">
            <a:avLst/>
          </a:prstGeom>
          <a:noFill/>
        </p:spPr>
        <p:txBody>
          <a:bodyPr wrap="square" rtlCol="0">
            <a:spAutoFit/>
          </a:bodyPr>
          <a:lstStyle/>
          <a:p>
            <a:r>
              <a:rPr lang="ja-JP" altLang="en-US" sz="1240" dirty="0">
                <a:latin typeface="游明朝 Demibold" panose="02020600000000000000" pitchFamily="18" charset="-128"/>
                <a:ea typeface="游明朝 Demibold" panose="02020600000000000000" pitchFamily="18" charset="-128"/>
              </a:rPr>
              <a:t>①オーガニック原料で全て国産</a:t>
            </a:r>
            <a:endParaRPr lang="en-US" altLang="ja-JP" sz="1240" dirty="0">
              <a:latin typeface="游明朝 Demibold" panose="02020600000000000000" pitchFamily="18" charset="-128"/>
              <a:ea typeface="游明朝 Demibold" panose="02020600000000000000" pitchFamily="18" charset="-128"/>
            </a:endParaRPr>
          </a:p>
          <a:p>
            <a:r>
              <a:rPr lang="ja-JP" altLang="en-US" sz="1240" dirty="0">
                <a:latin typeface="游明朝 Demibold" panose="02020600000000000000" pitchFamily="18" charset="-128"/>
                <a:ea typeface="游明朝 Demibold" panose="02020600000000000000" pitchFamily="18" charset="-128"/>
              </a:rPr>
              <a:t>　にこだわっているのは珍しい</a:t>
            </a:r>
            <a:endParaRPr lang="en-US" altLang="ja-JP" sz="1240" dirty="0">
              <a:latin typeface="游明朝 Demibold" panose="02020600000000000000" pitchFamily="18" charset="-128"/>
              <a:ea typeface="游明朝 Demibold" panose="02020600000000000000" pitchFamily="18" charset="-128"/>
            </a:endParaRPr>
          </a:p>
          <a:p>
            <a:r>
              <a:rPr lang="ja-JP" altLang="en-US" sz="1240" dirty="0">
                <a:latin typeface="游明朝 Demibold" panose="02020600000000000000" pitchFamily="18" charset="-128"/>
                <a:ea typeface="游明朝 Demibold" panose="02020600000000000000" pitchFamily="18" charset="-128"/>
              </a:rPr>
              <a:t>②化学と自然の力を共存化</a:t>
            </a:r>
            <a:endParaRPr lang="en-US" altLang="ja-JP" sz="1240" dirty="0">
              <a:latin typeface="游明朝 Demibold" panose="02020600000000000000" pitchFamily="18" charset="-128"/>
              <a:ea typeface="游明朝 Demibold" panose="02020600000000000000" pitchFamily="18" charset="-128"/>
            </a:endParaRPr>
          </a:p>
          <a:p>
            <a:r>
              <a:rPr lang="ja-JP" altLang="en-US" sz="1240" dirty="0">
                <a:latin typeface="游明朝 Demibold" panose="02020600000000000000" pitchFamily="18" charset="-128"/>
                <a:ea typeface="游明朝 Demibold" panose="02020600000000000000" pitchFamily="18" charset="-128"/>
              </a:rPr>
              <a:t>③りんご果汁エキスは完全無農薬農園でつくられ、抗酸化力、収れん作用共に優れている</a:t>
            </a:r>
            <a:r>
              <a:rPr lang="ja-JP" altLang="en-US" sz="1418" dirty="0">
                <a:latin typeface="游明朝 Demibold" panose="02020600000000000000" pitchFamily="18" charset="-128"/>
                <a:ea typeface="游明朝 Demibold" panose="02020600000000000000" pitchFamily="18" charset="-128"/>
              </a:rPr>
              <a:t>。</a:t>
            </a:r>
            <a:endParaRPr kumimoji="1" lang="en-US" altLang="ja-JP" sz="1418" dirty="0">
              <a:latin typeface="游明朝 Demibold" panose="02020600000000000000" pitchFamily="18" charset="-128"/>
              <a:ea typeface="游明朝 Demibold" panose="02020600000000000000" pitchFamily="18" charset="-128"/>
            </a:endParaRPr>
          </a:p>
        </p:txBody>
      </p:sp>
      <p:sp>
        <p:nvSpPr>
          <p:cNvPr id="15" name="四角形: 角を丸くする 14">
            <a:extLst>
              <a:ext uri="{FF2B5EF4-FFF2-40B4-BE49-F238E27FC236}">
                <a16:creationId xmlns:a16="http://schemas.microsoft.com/office/drawing/2014/main" id="{E4A3ED37-9306-470F-8AC5-2758CF8F42C1}"/>
              </a:ext>
            </a:extLst>
          </p:cNvPr>
          <p:cNvSpPr/>
          <p:nvPr/>
        </p:nvSpPr>
        <p:spPr>
          <a:xfrm>
            <a:off x="1169491" y="1369737"/>
            <a:ext cx="2992225" cy="464755"/>
          </a:xfrm>
          <a:prstGeom prst="roundRect">
            <a:avLst/>
          </a:prstGeom>
          <a:solidFill>
            <a:schemeClr val="accent5">
              <a:lumMod val="60000"/>
              <a:lumOff val="40000"/>
            </a:schemeClr>
          </a:solidFill>
          <a:ln>
            <a:solidFill>
              <a:srgbClr val="00206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18" dirty="0">
                <a:solidFill>
                  <a:srgbClr val="002060"/>
                </a:solidFill>
                <a:latin typeface="游明朝 Demibold" panose="02020600000000000000" pitchFamily="18" charset="-128"/>
                <a:ea typeface="游明朝 Demibold" panose="02020600000000000000" pitchFamily="18" charset="-128"/>
              </a:rPr>
              <a:t>In-Cosmetics</a:t>
            </a:r>
            <a:r>
              <a:rPr lang="ja-JP" altLang="en-US" sz="1418" dirty="0">
                <a:solidFill>
                  <a:srgbClr val="002060"/>
                </a:solidFill>
                <a:latin typeface="游明朝 Demibold" panose="02020600000000000000" pitchFamily="18" charset="-128"/>
                <a:ea typeface="游明朝 Demibold" panose="02020600000000000000" pitchFamily="18" charset="-128"/>
              </a:rPr>
              <a:t>受賞成分配合　</a:t>
            </a:r>
            <a:r>
              <a:rPr lang="en-US" altLang="ja-JP" sz="1418" dirty="0">
                <a:solidFill>
                  <a:srgbClr val="002060"/>
                </a:solidFill>
                <a:latin typeface="游明朝 Demibold" panose="02020600000000000000" pitchFamily="18" charset="-128"/>
                <a:ea typeface="游明朝 Demibold" panose="02020600000000000000" pitchFamily="18" charset="-128"/>
              </a:rPr>
              <a:t> </a:t>
            </a:r>
            <a:endParaRPr kumimoji="1" lang="ja-JP" altLang="en-US" sz="1418" dirty="0">
              <a:solidFill>
                <a:srgbClr val="002060"/>
              </a:solidFill>
              <a:latin typeface="游明朝 Demibold" panose="02020600000000000000" pitchFamily="18" charset="-128"/>
              <a:ea typeface="游明朝 Demibold" panose="02020600000000000000" pitchFamily="18" charset="-128"/>
            </a:endParaRPr>
          </a:p>
        </p:txBody>
      </p:sp>
      <p:sp>
        <p:nvSpPr>
          <p:cNvPr id="2" name="テキスト ボックス 1">
            <a:extLst>
              <a:ext uri="{FF2B5EF4-FFF2-40B4-BE49-F238E27FC236}">
                <a16:creationId xmlns:a16="http://schemas.microsoft.com/office/drawing/2014/main" id="{57251E6D-18AD-4BFE-A90B-45EAC5F18365}"/>
              </a:ext>
            </a:extLst>
          </p:cNvPr>
          <p:cNvSpPr txBox="1"/>
          <p:nvPr/>
        </p:nvSpPr>
        <p:spPr>
          <a:xfrm>
            <a:off x="852765" y="2061862"/>
            <a:ext cx="4100235" cy="1650580"/>
          </a:xfrm>
          <a:prstGeom prst="rect">
            <a:avLst/>
          </a:prstGeom>
          <a:noFill/>
        </p:spPr>
        <p:txBody>
          <a:bodyPr wrap="square" rtlCol="0">
            <a:spAutoFit/>
          </a:bodyPr>
          <a:lstStyle/>
          <a:p>
            <a:r>
              <a:rPr kumimoji="1" lang="ja-JP" altLang="en-US" sz="1240" dirty="0">
                <a:latin typeface="游明朝 Demibold" panose="02020600000000000000" pitchFamily="18" charset="-128"/>
                <a:ea typeface="游明朝 Demibold" panose="02020600000000000000" pitchFamily="18" charset="-128"/>
              </a:rPr>
              <a:t>〇世界中の原料メーカーーからのエントリー</a:t>
            </a:r>
            <a:endParaRPr kumimoji="1" lang="en-US" altLang="ja-JP" sz="1240" dirty="0">
              <a:latin typeface="游明朝 Demibold" panose="02020600000000000000" pitchFamily="18" charset="-128"/>
              <a:ea typeface="游明朝 Demibold" panose="02020600000000000000" pitchFamily="18" charset="-128"/>
            </a:endParaRPr>
          </a:p>
          <a:p>
            <a:r>
              <a:rPr kumimoji="1" lang="ja-JP" altLang="en-US" sz="1240" dirty="0">
                <a:latin typeface="游明朝 Demibold" panose="02020600000000000000" pitchFamily="18" charset="-128"/>
                <a:ea typeface="游明朝 Demibold" panose="02020600000000000000" pitchFamily="18" charset="-128"/>
              </a:rPr>
              <a:t>で革新的な原料に対しての金～銅賞の受賞</a:t>
            </a:r>
            <a:endParaRPr kumimoji="1" lang="en-US" altLang="ja-JP" sz="1240" dirty="0">
              <a:latin typeface="游明朝 Demibold" panose="02020600000000000000" pitchFamily="18" charset="-128"/>
              <a:ea typeface="游明朝 Demibold" panose="02020600000000000000" pitchFamily="18" charset="-128"/>
            </a:endParaRPr>
          </a:p>
          <a:p>
            <a:r>
              <a:rPr kumimoji="1" lang="ja-JP" altLang="en-US" sz="1240" dirty="0">
                <a:latin typeface="游明朝 Demibold" panose="02020600000000000000" pitchFamily="18" charset="-128"/>
                <a:ea typeface="游明朝 Demibold" panose="02020600000000000000" pitchFamily="18" charset="-128"/>
              </a:rPr>
              <a:t>〇選出基準は非公開</a:t>
            </a:r>
            <a:endParaRPr kumimoji="1" lang="en-US" altLang="ja-JP" sz="1240" dirty="0">
              <a:latin typeface="游明朝 Demibold" panose="02020600000000000000" pitchFamily="18" charset="-128"/>
              <a:ea typeface="游明朝 Demibold" panose="02020600000000000000" pitchFamily="18" charset="-128"/>
            </a:endParaRPr>
          </a:p>
          <a:p>
            <a:r>
              <a:rPr lang="ja-JP" altLang="en-US" sz="1240" dirty="0">
                <a:latin typeface="游明朝 Demibold" panose="02020600000000000000" pitchFamily="18" charset="-128"/>
                <a:ea typeface="游明朝 Demibold" panose="02020600000000000000" pitchFamily="18" charset="-128"/>
              </a:rPr>
              <a:t>〇新しい方向からの効果成分・肌解決成分</a:t>
            </a:r>
            <a:endParaRPr lang="en-US" altLang="ja-JP" sz="1240" dirty="0">
              <a:latin typeface="游明朝 Demibold" panose="02020600000000000000" pitchFamily="18" charset="-128"/>
              <a:ea typeface="游明朝 Demibold" panose="02020600000000000000" pitchFamily="18" charset="-128"/>
            </a:endParaRPr>
          </a:p>
          <a:p>
            <a:r>
              <a:rPr lang="ja-JP" altLang="en-US" sz="1240" dirty="0">
                <a:latin typeface="游明朝 Demibold" panose="02020600000000000000" pitchFamily="18" charset="-128"/>
                <a:ea typeface="游明朝 Demibold" panose="02020600000000000000" pitchFamily="18" charset="-128"/>
              </a:rPr>
              <a:t>・</a:t>
            </a:r>
            <a:r>
              <a:rPr kumimoji="1" lang="ja-JP" altLang="en-US" sz="1240" dirty="0">
                <a:latin typeface="游明朝 Demibold" panose="02020600000000000000" pitchFamily="18" charset="-128"/>
                <a:ea typeface="游明朝 Demibold" panose="02020600000000000000" pitchFamily="18" charset="-128"/>
              </a:rPr>
              <a:t>最先端な原料などは高価格成分</a:t>
            </a:r>
            <a:endParaRPr kumimoji="1" lang="en-US" altLang="ja-JP" sz="1240" dirty="0">
              <a:latin typeface="游明朝 Demibold" panose="02020600000000000000" pitchFamily="18" charset="-128"/>
              <a:ea typeface="游明朝 Demibold" panose="02020600000000000000" pitchFamily="18" charset="-128"/>
            </a:endParaRPr>
          </a:p>
          <a:p>
            <a:r>
              <a:rPr lang="ja-JP" altLang="en-US" sz="1240" dirty="0">
                <a:latin typeface="游明朝 Demibold" panose="02020600000000000000" pitchFamily="18" charset="-128"/>
                <a:ea typeface="游明朝 Demibold" panose="02020600000000000000" pitchFamily="18" charset="-128"/>
              </a:rPr>
              <a:t>〇時間と莫大な研究費用を投入すると考え</a:t>
            </a:r>
            <a:endParaRPr lang="en-US" altLang="ja-JP" sz="1240" dirty="0">
              <a:latin typeface="游明朝 Demibold" panose="02020600000000000000" pitchFamily="18" charset="-128"/>
              <a:ea typeface="游明朝 Demibold" panose="02020600000000000000" pitchFamily="18" charset="-128"/>
            </a:endParaRPr>
          </a:p>
          <a:p>
            <a:r>
              <a:rPr lang="ja-JP" altLang="en-US" sz="1240" dirty="0">
                <a:latin typeface="游明朝 Demibold" panose="02020600000000000000" pitchFamily="18" charset="-128"/>
                <a:ea typeface="游明朝 Demibold" panose="02020600000000000000" pitchFamily="18" charset="-128"/>
              </a:rPr>
              <a:t>れば信頼のおける原料</a:t>
            </a:r>
            <a:endParaRPr kumimoji="1" lang="en-US" altLang="ja-JP" sz="1240" dirty="0">
              <a:latin typeface="游明朝 Demibold" panose="02020600000000000000" pitchFamily="18" charset="-128"/>
              <a:ea typeface="游明朝 Demibold" panose="02020600000000000000" pitchFamily="18" charset="-128"/>
            </a:endParaRPr>
          </a:p>
          <a:p>
            <a:endParaRPr kumimoji="1" lang="ja-JP" altLang="en-US" sz="1446" dirty="0"/>
          </a:p>
        </p:txBody>
      </p:sp>
      <p:graphicFrame>
        <p:nvGraphicFramePr>
          <p:cNvPr id="14" name="表 4">
            <a:extLst>
              <a:ext uri="{FF2B5EF4-FFF2-40B4-BE49-F238E27FC236}">
                <a16:creationId xmlns:a16="http://schemas.microsoft.com/office/drawing/2014/main" id="{EE295987-25AC-4756-921A-48FA8D4023CA}"/>
              </a:ext>
            </a:extLst>
          </p:cNvPr>
          <p:cNvGraphicFramePr>
            <a:graphicFrameLocks noGrp="1"/>
          </p:cNvGraphicFramePr>
          <p:nvPr>
            <p:extLst>
              <p:ext uri="{D42A27DB-BD31-4B8C-83A1-F6EECF244321}">
                <p14:modId xmlns:p14="http://schemas.microsoft.com/office/powerpoint/2010/main" val="4238678982"/>
              </p:ext>
            </p:extLst>
          </p:nvPr>
        </p:nvGraphicFramePr>
        <p:xfrm>
          <a:off x="493232" y="3792776"/>
          <a:ext cx="5150059" cy="2840688"/>
        </p:xfrm>
        <a:graphic>
          <a:graphicData uri="http://schemas.openxmlformats.org/drawingml/2006/table">
            <a:tbl>
              <a:tblPr firstRow="1" bandRow="1"/>
              <a:tblGrid>
                <a:gridCol w="1447245">
                  <a:extLst>
                    <a:ext uri="{9D8B030D-6E8A-4147-A177-3AD203B41FA5}">
                      <a16:colId xmlns:a16="http://schemas.microsoft.com/office/drawing/2014/main" val="1493940826"/>
                    </a:ext>
                  </a:extLst>
                </a:gridCol>
                <a:gridCol w="1916935">
                  <a:extLst>
                    <a:ext uri="{9D8B030D-6E8A-4147-A177-3AD203B41FA5}">
                      <a16:colId xmlns:a16="http://schemas.microsoft.com/office/drawing/2014/main" val="1333561341"/>
                    </a:ext>
                  </a:extLst>
                </a:gridCol>
                <a:gridCol w="1785879">
                  <a:extLst>
                    <a:ext uri="{9D8B030D-6E8A-4147-A177-3AD203B41FA5}">
                      <a16:colId xmlns:a16="http://schemas.microsoft.com/office/drawing/2014/main" val="3874560414"/>
                    </a:ext>
                  </a:extLst>
                </a:gridCol>
              </a:tblGrid>
              <a:tr h="355086">
                <a:tc>
                  <a:txBody>
                    <a:bodyPr/>
                    <a:lstStyle>
                      <a:lvl1pPr marL="0" algn="l" defTabSz="1125475" rtl="0" eaLnBrk="1" latinLnBrk="0" hangingPunct="1">
                        <a:defRPr kumimoji="1" sz="2215" b="1" kern="1200">
                          <a:solidFill>
                            <a:schemeClr val="lt1"/>
                          </a:solidFill>
                          <a:latin typeface="Calibri"/>
                        </a:defRPr>
                      </a:lvl1pPr>
                      <a:lvl2pPr marL="562738" algn="l" defTabSz="1125475" rtl="0" eaLnBrk="1" latinLnBrk="0" hangingPunct="1">
                        <a:defRPr kumimoji="1" sz="2215" b="1" kern="1200">
                          <a:solidFill>
                            <a:schemeClr val="lt1"/>
                          </a:solidFill>
                          <a:latin typeface="Calibri"/>
                        </a:defRPr>
                      </a:lvl2pPr>
                      <a:lvl3pPr marL="1125475" algn="l" defTabSz="1125475" rtl="0" eaLnBrk="1" latinLnBrk="0" hangingPunct="1">
                        <a:defRPr kumimoji="1" sz="2215" b="1" kern="1200">
                          <a:solidFill>
                            <a:schemeClr val="lt1"/>
                          </a:solidFill>
                          <a:latin typeface="Calibri"/>
                        </a:defRPr>
                      </a:lvl3pPr>
                      <a:lvl4pPr marL="1688212" algn="l" defTabSz="1125475" rtl="0" eaLnBrk="1" latinLnBrk="0" hangingPunct="1">
                        <a:defRPr kumimoji="1" sz="2215" b="1" kern="1200">
                          <a:solidFill>
                            <a:schemeClr val="lt1"/>
                          </a:solidFill>
                          <a:latin typeface="Calibri"/>
                        </a:defRPr>
                      </a:lvl4pPr>
                      <a:lvl5pPr marL="2250949" algn="l" defTabSz="1125475" rtl="0" eaLnBrk="1" latinLnBrk="0" hangingPunct="1">
                        <a:defRPr kumimoji="1" sz="2215" b="1" kern="1200">
                          <a:solidFill>
                            <a:schemeClr val="lt1"/>
                          </a:solidFill>
                          <a:latin typeface="Calibri"/>
                        </a:defRPr>
                      </a:lvl5pPr>
                      <a:lvl6pPr marL="2813687" algn="l" defTabSz="1125475" rtl="0" eaLnBrk="1" latinLnBrk="0" hangingPunct="1">
                        <a:defRPr kumimoji="1" sz="2215" b="1" kern="1200">
                          <a:solidFill>
                            <a:schemeClr val="lt1"/>
                          </a:solidFill>
                          <a:latin typeface="Calibri"/>
                        </a:defRPr>
                      </a:lvl6pPr>
                      <a:lvl7pPr marL="3376426" algn="l" defTabSz="1125475" rtl="0" eaLnBrk="1" latinLnBrk="0" hangingPunct="1">
                        <a:defRPr kumimoji="1" sz="2215" b="1" kern="1200">
                          <a:solidFill>
                            <a:schemeClr val="lt1"/>
                          </a:solidFill>
                          <a:latin typeface="Calibri"/>
                        </a:defRPr>
                      </a:lvl7pPr>
                      <a:lvl8pPr marL="3939162" algn="l" defTabSz="1125475" rtl="0" eaLnBrk="1" latinLnBrk="0" hangingPunct="1">
                        <a:defRPr kumimoji="1" sz="2215" b="1" kern="1200">
                          <a:solidFill>
                            <a:schemeClr val="lt1"/>
                          </a:solidFill>
                          <a:latin typeface="Calibri"/>
                        </a:defRPr>
                      </a:lvl8pPr>
                      <a:lvl9pPr marL="4501900" algn="l" defTabSz="1125475" rtl="0" eaLnBrk="1" latinLnBrk="0" hangingPunct="1">
                        <a:defRPr kumimoji="1" sz="2215" b="1" kern="1200">
                          <a:solidFill>
                            <a:schemeClr val="lt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ナノカプセル化し配合</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1125475" rtl="0" eaLnBrk="1" latinLnBrk="0" hangingPunct="1">
                        <a:defRPr kumimoji="1" sz="2215" b="1" kern="1200">
                          <a:solidFill>
                            <a:schemeClr val="lt1"/>
                          </a:solidFill>
                          <a:latin typeface="Calibri"/>
                        </a:defRPr>
                      </a:lvl1pPr>
                      <a:lvl2pPr marL="562738" algn="l" defTabSz="1125475" rtl="0" eaLnBrk="1" latinLnBrk="0" hangingPunct="1">
                        <a:defRPr kumimoji="1" sz="2215" b="1" kern="1200">
                          <a:solidFill>
                            <a:schemeClr val="lt1"/>
                          </a:solidFill>
                          <a:latin typeface="Calibri"/>
                        </a:defRPr>
                      </a:lvl2pPr>
                      <a:lvl3pPr marL="1125475" algn="l" defTabSz="1125475" rtl="0" eaLnBrk="1" latinLnBrk="0" hangingPunct="1">
                        <a:defRPr kumimoji="1" sz="2215" b="1" kern="1200">
                          <a:solidFill>
                            <a:schemeClr val="lt1"/>
                          </a:solidFill>
                          <a:latin typeface="Calibri"/>
                        </a:defRPr>
                      </a:lvl3pPr>
                      <a:lvl4pPr marL="1688212" algn="l" defTabSz="1125475" rtl="0" eaLnBrk="1" latinLnBrk="0" hangingPunct="1">
                        <a:defRPr kumimoji="1" sz="2215" b="1" kern="1200">
                          <a:solidFill>
                            <a:schemeClr val="lt1"/>
                          </a:solidFill>
                          <a:latin typeface="Calibri"/>
                        </a:defRPr>
                      </a:lvl4pPr>
                      <a:lvl5pPr marL="2250949" algn="l" defTabSz="1125475" rtl="0" eaLnBrk="1" latinLnBrk="0" hangingPunct="1">
                        <a:defRPr kumimoji="1" sz="2215" b="1" kern="1200">
                          <a:solidFill>
                            <a:schemeClr val="lt1"/>
                          </a:solidFill>
                          <a:latin typeface="Calibri"/>
                        </a:defRPr>
                      </a:lvl5pPr>
                      <a:lvl6pPr marL="2813687" algn="l" defTabSz="1125475" rtl="0" eaLnBrk="1" latinLnBrk="0" hangingPunct="1">
                        <a:defRPr kumimoji="1" sz="2215" b="1" kern="1200">
                          <a:solidFill>
                            <a:schemeClr val="lt1"/>
                          </a:solidFill>
                          <a:latin typeface="Calibri"/>
                        </a:defRPr>
                      </a:lvl6pPr>
                      <a:lvl7pPr marL="3376426" algn="l" defTabSz="1125475" rtl="0" eaLnBrk="1" latinLnBrk="0" hangingPunct="1">
                        <a:defRPr kumimoji="1" sz="2215" b="1" kern="1200">
                          <a:solidFill>
                            <a:schemeClr val="lt1"/>
                          </a:solidFill>
                          <a:latin typeface="Calibri"/>
                        </a:defRPr>
                      </a:lvl7pPr>
                      <a:lvl8pPr marL="3939162" algn="l" defTabSz="1125475" rtl="0" eaLnBrk="1" latinLnBrk="0" hangingPunct="1">
                        <a:defRPr kumimoji="1" sz="2215" b="1" kern="1200">
                          <a:solidFill>
                            <a:schemeClr val="lt1"/>
                          </a:solidFill>
                          <a:latin typeface="Calibri"/>
                        </a:defRPr>
                      </a:lvl8pPr>
                      <a:lvl9pPr marL="4501900" algn="l" defTabSz="1125475" rtl="0" eaLnBrk="1" latinLnBrk="0" hangingPunct="1">
                        <a:defRPr kumimoji="1" sz="2215" b="1" kern="1200">
                          <a:solidFill>
                            <a:schemeClr val="lt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効果</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1125475" rtl="0" eaLnBrk="1" latinLnBrk="0" hangingPunct="1">
                        <a:defRPr kumimoji="1" sz="2215" b="1" kern="1200">
                          <a:solidFill>
                            <a:schemeClr val="lt1"/>
                          </a:solidFill>
                          <a:latin typeface="Calibri"/>
                        </a:defRPr>
                      </a:lvl1pPr>
                      <a:lvl2pPr marL="562738" algn="l" defTabSz="1125475" rtl="0" eaLnBrk="1" latinLnBrk="0" hangingPunct="1">
                        <a:defRPr kumimoji="1" sz="2215" b="1" kern="1200">
                          <a:solidFill>
                            <a:schemeClr val="lt1"/>
                          </a:solidFill>
                          <a:latin typeface="Calibri"/>
                        </a:defRPr>
                      </a:lvl2pPr>
                      <a:lvl3pPr marL="1125475" algn="l" defTabSz="1125475" rtl="0" eaLnBrk="1" latinLnBrk="0" hangingPunct="1">
                        <a:defRPr kumimoji="1" sz="2215" b="1" kern="1200">
                          <a:solidFill>
                            <a:schemeClr val="lt1"/>
                          </a:solidFill>
                          <a:latin typeface="Calibri"/>
                        </a:defRPr>
                      </a:lvl3pPr>
                      <a:lvl4pPr marL="1688212" algn="l" defTabSz="1125475" rtl="0" eaLnBrk="1" latinLnBrk="0" hangingPunct="1">
                        <a:defRPr kumimoji="1" sz="2215" b="1" kern="1200">
                          <a:solidFill>
                            <a:schemeClr val="lt1"/>
                          </a:solidFill>
                          <a:latin typeface="Calibri"/>
                        </a:defRPr>
                      </a:lvl4pPr>
                      <a:lvl5pPr marL="2250949" algn="l" defTabSz="1125475" rtl="0" eaLnBrk="1" latinLnBrk="0" hangingPunct="1">
                        <a:defRPr kumimoji="1" sz="2215" b="1" kern="1200">
                          <a:solidFill>
                            <a:schemeClr val="lt1"/>
                          </a:solidFill>
                          <a:latin typeface="Calibri"/>
                        </a:defRPr>
                      </a:lvl5pPr>
                      <a:lvl6pPr marL="2813687" algn="l" defTabSz="1125475" rtl="0" eaLnBrk="1" latinLnBrk="0" hangingPunct="1">
                        <a:defRPr kumimoji="1" sz="2215" b="1" kern="1200">
                          <a:solidFill>
                            <a:schemeClr val="lt1"/>
                          </a:solidFill>
                          <a:latin typeface="Calibri"/>
                        </a:defRPr>
                      </a:lvl6pPr>
                      <a:lvl7pPr marL="3376426" algn="l" defTabSz="1125475" rtl="0" eaLnBrk="1" latinLnBrk="0" hangingPunct="1">
                        <a:defRPr kumimoji="1" sz="2215" b="1" kern="1200">
                          <a:solidFill>
                            <a:schemeClr val="lt1"/>
                          </a:solidFill>
                          <a:latin typeface="Calibri"/>
                        </a:defRPr>
                      </a:lvl7pPr>
                      <a:lvl8pPr marL="3939162" algn="l" defTabSz="1125475" rtl="0" eaLnBrk="1" latinLnBrk="0" hangingPunct="1">
                        <a:defRPr kumimoji="1" sz="2215" b="1" kern="1200">
                          <a:solidFill>
                            <a:schemeClr val="lt1"/>
                          </a:solidFill>
                          <a:latin typeface="Calibri"/>
                        </a:defRPr>
                      </a:lvl8pPr>
                      <a:lvl9pPr marL="4501900" algn="l" defTabSz="1125475" rtl="0" eaLnBrk="1" latinLnBrk="0" hangingPunct="1">
                        <a:defRPr kumimoji="1" sz="2215" b="1" kern="1200">
                          <a:solidFill>
                            <a:schemeClr val="lt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受賞</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768856294"/>
                  </a:ext>
                </a:extLst>
              </a:tr>
              <a:tr h="355086">
                <a:tc rowSpan="2">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センシティブセラム</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肌ストレスコントロール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en-US" altLang="ja-JP" sz="900" dirty="0">
                          <a:latin typeface="BIZ UDPゴシック" panose="020B0400000000000000" pitchFamily="50" charset="-128"/>
                          <a:ea typeface="BIZ UDPゴシック" panose="020B0400000000000000" pitchFamily="50" charset="-128"/>
                        </a:rPr>
                        <a:t>In-cosmetics2016</a:t>
                      </a:r>
                      <a:r>
                        <a:rPr kumimoji="1" lang="ja-JP" altLang="en-US" sz="900" dirty="0">
                          <a:latin typeface="BIZ UDPゴシック" panose="020B0400000000000000" pitchFamily="50" charset="-128"/>
                          <a:ea typeface="BIZ UDPゴシック" panose="020B0400000000000000" pitchFamily="50" charset="-128"/>
                        </a:rPr>
                        <a:t> 金賞</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540243079"/>
                  </a:ext>
                </a:extLst>
              </a:tr>
              <a:tr h="355086">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抗酸化力。バリア機能強化</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en-US" altLang="ja-JP" sz="900" dirty="0">
                          <a:latin typeface="BIZ UDPゴシック" panose="020B0400000000000000" pitchFamily="50" charset="-128"/>
                          <a:ea typeface="BIZ UDPゴシック" panose="020B0400000000000000" pitchFamily="50" charset="-128"/>
                        </a:rPr>
                        <a:t>In-cosmetics2016</a:t>
                      </a:r>
                      <a:r>
                        <a:rPr kumimoji="1" lang="ja-JP" altLang="en-US" sz="900" dirty="0">
                          <a:latin typeface="BIZ UDPゴシック" panose="020B0400000000000000" pitchFamily="50" charset="-128"/>
                          <a:ea typeface="BIZ UDPゴシック" panose="020B0400000000000000" pitchFamily="50" charset="-128"/>
                        </a:rPr>
                        <a:t> 金賞</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476161845"/>
                  </a:ext>
                </a:extLst>
              </a:tr>
              <a:tr h="355086">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ベリーミューンセラム</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常在菌バランスの整え</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en-US" altLang="ja-JP" sz="900" dirty="0">
                          <a:latin typeface="BIZ UDPゴシック" panose="020B0400000000000000" pitchFamily="50" charset="-128"/>
                          <a:ea typeface="BIZ UDPゴシック" panose="020B0400000000000000" pitchFamily="50" charset="-128"/>
                        </a:rPr>
                        <a:t>In-cosmetics2017</a:t>
                      </a:r>
                      <a:r>
                        <a:rPr kumimoji="1" lang="ja-JP" altLang="en-US" sz="900" dirty="0">
                          <a:latin typeface="BIZ UDPゴシック" panose="020B0400000000000000" pitchFamily="50" charset="-128"/>
                          <a:ea typeface="BIZ UDPゴシック" panose="020B0400000000000000" pitchFamily="50" charset="-128"/>
                        </a:rPr>
                        <a:t> 金賞</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3743615480"/>
                  </a:ext>
                </a:extLst>
              </a:tr>
              <a:tr h="355086">
                <a:tc rowSpan="2">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リフトセラム</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成長因子の分泌。シワ改善</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en-US" altLang="ja-JP" sz="900" dirty="0">
                          <a:latin typeface="BIZ UDPゴシック" panose="020B0400000000000000" pitchFamily="50" charset="-128"/>
                          <a:ea typeface="BIZ UDPゴシック" panose="020B0400000000000000" pitchFamily="50" charset="-128"/>
                        </a:rPr>
                        <a:t>In-cosmetics2015</a:t>
                      </a:r>
                      <a:r>
                        <a:rPr kumimoji="1" lang="ja-JP" altLang="en-US" sz="900" dirty="0">
                          <a:latin typeface="BIZ UDPゴシック" panose="020B0400000000000000" pitchFamily="50" charset="-128"/>
                          <a:ea typeface="BIZ UDPゴシック" panose="020B0400000000000000" pitchFamily="50" charset="-128"/>
                        </a:rPr>
                        <a:t> 銀賞</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668583285"/>
                  </a:ext>
                </a:extLst>
              </a:tr>
              <a:tr h="355086">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ターンオーバー正常化</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en-US" altLang="ja-JP" sz="900" dirty="0">
                          <a:latin typeface="BIZ UDPゴシック" panose="020B0400000000000000" pitchFamily="50" charset="-128"/>
                          <a:ea typeface="BIZ UDPゴシック" panose="020B0400000000000000" pitchFamily="50" charset="-128"/>
                        </a:rPr>
                        <a:t>In-cosmetics2016</a:t>
                      </a:r>
                      <a:r>
                        <a:rPr kumimoji="1" lang="ja-JP" altLang="en-US" sz="900" dirty="0">
                          <a:latin typeface="BIZ UDPゴシック" panose="020B0400000000000000" pitchFamily="50" charset="-128"/>
                          <a:ea typeface="BIZ UDPゴシック" panose="020B0400000000000000" pitchFamily="50" charset="-128"/>
                        </a:rPr>
                        <a:t> 銀賞</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1196411237"/>
                  </a:ext>
                </a:extLst>
              </a:tr>
              <a:tr h="355086">
                <a:tc rowSpan="2">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全品に配合</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線維芽細胞を活性化</a:t>
                      </a:r>
                      <a:endParaRPr kumimoji="1" lang="en-US" altLang="ja-JP" sz="900" dirty="0">
                        <a:latin typeface="BIZ UDPゴシック" panose="020B0400000000000000" pitchFamily="50" charset="-128"/>
                        <a:ea typeface="BIZ UDPゴシック" panose="020B0400000000000000" pitchFamily="50" charset="-128"/>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en-US" altLang="ja-JP" sz="900" dirty="0">
                          <a:latin typeface="BIZ UDPゴシック" panose="020B0400000000000000" pitchFamily="50" charset="-128"/>
                          <a:ea typeface="BIZ UDPゴシック" panose="020B0400000000000000" pitchFamily="50" charset="-128"/>
                        </a:rPr>
                        <a:t>In-cosmetics2017</a:t>
                      </a:r>
                      <a:r>
                        <a:rPr kumimoji="1" lang="ja-JP" altLang="en-US" sz="900" dirty="0">
                          <a:latin typeface="BIZ UDPゴシック" panose="020B0400000000000000" pitchFamily="50" charset="-128"/>
                          <a:ea typeface="BIZ UDPゴシック" panose="020B0400000000000000" pitchFamily="50" charset="-128"/>
                        </a:rPr>
                        <a:t> 金賞</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3402171626"/>
                  </a:ext>
                </a:extLst>
              </a:tr>
              <a:tr h="355086">
                <a:tc v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ja-JP" altLang="en-US" sz="900" dirty="0">
                          <a:latin typeface="BIZ UDPゴシック" panose="020B0400000000000000" pitchFamily="50" charset="-128"/>
                          <a:ea typeface="BIZ UDPゴシック" panose="020B0400000000000000" pitchFamily="50" charset="-128"/>
                        </a:rPr>
                        <a:t>酸化ダメージから保護、保湿</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c>
                  <a:txBody>
                    <a:bodyPr/>
                    <a:lstStyle>
                      <a:lvl1pPr marL="0" algn="l" defTabSz="1125475" rtl="0" eaLnBrk="1" latinLnBrk="0" hangingPunct="1">
                        <a:defRPr kumimoji="1" sz="2215" kern="1200">
                          <a:solidFill>
                            <a:schemeClr val="dk1"/>
                          </a:solidFill>
                          <a:latin typeface="Calibri"/>
                        </a:defRPr>
                      </a:lvl1pPr>
                      <a:lvl2pPr marL="562738" algn="l" defTabSz="1125475" rtl="0" eaLnBrk="1" latinLnBrk="0" hangingPunct="1">
                        <a:defRPr kumimoji="1" sz="2215" kern="1200">
                          <a:solidFill>
                            <a:schemeClr val="dk1"/>
                          </a:solidFill>
                          <a:latin typeface="Calibri"/>
                        </a:defRPr>
                      </a:lvl2pPr>
                      <a:lvl3pPr marL="1125475" algn="l" defTabSz="1125475" rtl="0" eaLnBrk="1" latinLnBrk="0" hangingPunct="1">
                        <a:defRPr kumimoji="1" sz="2215" kern="1200">
                          <a:solidFill>
                            <a:schemeClr val="dk1"/>
                          </a:solidFill>
                          <a:latin typeface="Calibri"/>
                        </a:defRPr>
                      </a:lvl3pPr>
                      <a:lvl4pPr marL="1688212" algn="l" defTabSz="1125475" rtl="0" eaLnBrk="1" latinLnBrk="0" hangingPunct="1">
                        <a:defRPr kumimoji="1" sz="2215" kern="1200">
                          <a:solidFill>
                            <a:schemeClr val="dk1"/>
                          </a:solidFill>
                          <a:latin typeface="Calibri"/>
                        </a:defRPr>
                      </a:lvl4pPr>
                      <a:lvl5pPr marL="2250949" algn="l" defTabSz="1125475" rtl="0" eaLnBrk="1" latinLnBrk="0" hangingPunct="1">
                        <a:defRPr kumimoji="1" sz="2215" kern="1200">
                          <a:solidFill>
                            <a:schemeClr val="dk1"/>
                          </a:solidFill>
                          <a:latin typeface="Calibri"/>
                        </a:defRPr>
                      </a:lvl5pPr>
                      <a:lvl6pPr marL="2813687" algn="l" defTabSz="1125475" rtl="0" eaLnBrk="1" latinLnBrk="0" hangingPunct="1">
                        <a:defRPr kumimoji="1" sz="2215" kern="1200">
                          <a:solidFill>
                            <a:schemeClr val="dk1"/>
                          </a:solidFill>
                          <a:latin typeface="Calibri"/>
                        </a:defRPr>
                      </a:lvl6pPr>
                      <a:lvl7pPr marL="3376426" algn="l" defTabSz="1125475" rtl="0" eaLnBrk="1" latinLnBrk="0" hangingPunct="1">
                        <a:defRPr kumimoji="1" sz="2215" kern="1200">
                          <a:solidFill>
                            <a:schemeClr val="dk1"/>
                          </a:solidFill>
                          <a:latin typeface="Calibri"/>
                        </a:defRPr>
                      </a:lvl7pPr>
                      <a:lvl8pPr marL="3939162" algn="l" defTabSz="1125475" rtl="0" eaLnBrk="1" latinLnBrk="0" hangingPunct="1">
                        <a:defRPr kumimoji="1" sz="2215" kern="1200">
                          <a:solidFill>
                            <a:schemeClr val="dk1"/>
                          </a:solidFill>
                          <a:latin typeface="Calibri"/>
                        </a:defRPr>
                      </a:lvl8pPr>
                      <a:lvl9pPr marL="4501900" algn="l" defTabSz="1125475" rtl="0" eaLnBrk="1" latinLnBrk="0" hangingPunct="1">
                        <a:defRPr kumimoji="1" sz="2215" kern="1200">
                          <a:solidFill>
                            <a:schemeClr val="dk1"/>
                          </a:solidFill>
                          <a:latin typeface="Calibri"/>
                        </a:defRPr>
                      </a:lvl9pPr>
                    </a:lstStyle>
                    <a:p>
                      <a:pPr algn="ctr"/>
                      <a:r>
                        <a:rPr kumimoji="1" lang="en-US" altLang="ja-JP" sz="900" dirty="0">
                          <a:latin typeface="BIZ UDPゴシック" panose="020B0400000000000000" pitchFamily="50" charset="-128"/>
                          <a:ea typeface="BIZ UDPゴシック" panose="020B0400000000000000" pitchFamily="50" charset="-128"/>
                        </a:rPr>
                        <a:t>In-cosmetics2014</a:t>
                      </a:r>
                      <a:r>
                        <a:rPr kumimoji="1" lang="ja-JP" altLang="en-US" sz="900" dirty="0">
                          <a:latin typeface="BIZ UDPゴシック" panose="020B0400000000000000" pitchFamily="50" charset="-128"/>
                          <a:ea typeface="BIZ UDPゴシック" panose="020B0400000000000000" pitchFamily="50" charset="-128"/>
                        </a:rPr>
                        <a:t> 銅賞</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extLst>
                  <a:ext uri="{0D108BD9-81ED-4DB2-BD59-A6C34878D82A}">
                    <a16:rowId xmlns:a16="http://schemas.microsoft.com/office/drawing/2014/main" val="500000168"/>
                  </a:ext>
                </a:extLst>
              </a:tr>
            </a:tbl>
          </a:graphicData>
        </a:graphic>
      </p:graphicFrame>
      <p:sp>
        <p:nvSpPr>
          <p:cNvPr id="4" name="タイトル 1">
            <a:extLst>
              <a:ext uri="{FF2B5EF4-FFF2-40B4-BE49-F238E27FC236}">
                <a16:creationId xmlns:a16="http://schemas.microsoft.com/office/drawing/2014/main" id="{1DF7A0DB-22BE-4AC0-AECC-76FB4B0A11F0}"/>
              </a:ext>
            </a:extLst>
          </p:cNvPr>
          <p:cNvSpPr txBox="1">
            <a:spLocks/>
          </p:cNvSpPr>
          <p:nvPr/>
        </p:nvSpPr>
        <p:spPr>
          <a:xfrm>
            <a:off x="173240" y="76250"/>
            <a:ext cx="955952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1125475" rtl="0" eaLnBrk="1" latinLnBrk="0" hangingPunct="1">
              <a:lnSpc>
                <a:spcPct val="90000"/>
              </a:lnSpc>
              <a:spcBef>
                <a:spcPct val="0"/>
              </a:spcBef>
              <a:buNone/>
              <a:defRPr kumimoji="1" lang="en-US" sz="4924" i="0" kern="1200" cap="none" spc="0" baseline="0" dirty="0">
                <a:solidFill>
                  <a:schemeClr val="tx1">
                    <a:lumMod val="85000"/>
                    <a:lumOff val="15000"/>
                  </a:schemeClr>
                </a:solidFill>
                <a:effectLst/>
                <a:latin typeface="Meiryo UI" panose="020B0604030504040204" pitchFamily="50" charset="-128"/>
                <a:ea typeface="Meiryo UI" panose="020B0604030504040204" pitchFamily="50" charset="-128"/>
                <a:cs typeface="+mn-cs"/>
              </a:defRPr>
            </a:lvl1pPr>
          </a:lstStyle>
          <a:p>
            <a:pPr algn="ctr"/>
            <a:r>
              <a:rPr lang="ja-JP" altLang="en-US" sz="3200" dirty="0">
                <a:solidFill>
                  <a:srgbClr val="7030A0"/>
                </a:solidFill>
                <a:latin typeface="游明朝 Demibold" panose="02020600000000000000" pitchFamily="18" charset="-128"/>
                <a:ea typeface="游明朝 Demibold" panose="02020600000000000000" pitchFamily="18" charset="-128"/>
              </a:rPr>
              <a:t>ベリークの特徴　　</a:t>
            </a:r>
          </a:p>
        </p:txBody>
      </p:sp>
      <p:pic>
        <p:nvPicPr>
          <p:cNvPr id="5" name="図 4">
            <a:extLst>
              <a:ext uri="{FF2B5EF4-FFF2-40B4-BE49-F238E27FC236}">
                <a16:creationId xmlns:a16="http://schemas.microsoft.com/office/drawing/2014/main" id="{DE56D84D-CC59-46AF-ADAA-A78819654C5C}"/>
              </a:ext>
            </a:extLst>
          </p:cNvPr>
          <p:cNvPicPr>
            <a:picLocks noChangeAspect="1"/>
          </p:cNvPicPr>
          <p:nvPr/>
        </p:nvPicPr>
        <p:blipFill rotWithShape="1">
          <a:blip r:embed="rId2"/>
          <a:srcRect l="22609" t="37763" r="44481" b="1993"/>
          <a:stretch/>
        </p:blipFill>
        <p:spPr>
          <a:xfrm>
            <a:off x="6107321" y="3429000"/>
            <a:ext cx="3260035" cy="3180522"/>
          </a:xfrm>
          <a:prstGeom prst="rect">
            <a:avLst/>
          </a:prstGeom>
        </p:spPr>
      </p:pic>
      <p:sp>
        <p:nvSpPr>
          <p:cNvPr id="3" name="スライド番号プレースホルダー 2">
            <a:extLst>
              <a:ext uri="{FF2B5EF4-FFF2-40B4-BE49-F238E27FC236}">
                <a16:creationId xmlns:a16="http://schemas.microsoft.com/office/drawing/2014/main" id="{7A29F9B0-158F-4884-A986-F801744E0619}"/>
              </a:ext>
            </a:extLst>
          </p:cNvPr>
          <p:cNvSpPr>
            <a:spLocks noGrp="1"/>
          </p:cNvSpPr>
          <p:nvPr>
            <p:ph type="sldNum" sz="quarter" idx="12"/>
          </p:nvPr>
        </p:nvSpPr>
        <p:spPr/>
        <p:txBody>
          <a:bodyPr/>
          <a:lstStyle/>
          <a:p>
            <a:pPr rtl="0"/>
            <a:fld id="{34B7E4EF-A1BD-40F4-AB7B-04F084DD991D}" type="slidenum">
              <a:rPr lang="en-US" altLang="ja-JP" noProof="0" smtClean="0"/>
              <a:t>16</a:t>
            </a:fld>
            <a:endParaRPr lang="ja-JP" altLang="en-US" noProof="0" dirty="0"/>
          </a:p>
        </p:txBody>
      </p:sp>
    </p:spTree>
    <p:extLst>
      <p:ext uri="{BB962C8B-B14F-4D97-AF65-F5344CB8AC3E}">
        <p14:creationId xmlns:p14="http://schemas.microsoft.com/office/powerpoint/2010/main" val="2426318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692D4F87-D520-4460-8D00-D693C1313913}"/>
              </a:ext>
            </a:extLst>
          </p:cNvPr>
          <p:cNvSpPr txBox="1"/>
          <p:nvPr/>
        </p:nvSpPr>
        <p:spPr>
          <a:xfrm>
            <a:off x="160463" y="647328"/>
            <a:ext cx="3341800" cy="861133"/>
          </a:xfrm>
          <a:prstGeom prst="rect">
            <a:avLst/>
          </a:prstGeom>
          <a:noFill/>
        </p:spPr>
        <p:txBody>
          <a:bodyPr wrap="square" rtlCol="0">
            <a:spAutoFit/>
          </a:bodyPr>
          <a:lstStyle/>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〇ヒト幹細胞培養液　</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10</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H1</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（お肌の保湿）５つをオリジナルナノカプセル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rgbClr val="00B050"/>
                </a:solidFill>
                <a:latin typeface="游明朝 Demibold" panose="02020600000000000000" pitchFamily="18" charset="-128"/>
                <a:ea typeface="游明朝 Demibold" panose="02020600000000000000" pitchFamily="18" charset="-128"/>
              </a:rPr>
              <a:t>〇</a:t>
            </a:r>
            <a:r>
              <a:rPr lang="en-US" altLang="ja-JP" sz="999" dirty="0">
                <a:solidFill>
                  <a:srgbClr val="00B050"/>
                </a:solidFill>
                <a:latin typeface="游明朝 Demibold" panose="02020600000000000000" pitchFamily="18" charset="-128"/>
                <a:ea typeface="游明朝 Demibold" panose="02020600000000000000" pitchFamily="18" charset="-128"/>
              </a:rPr>
              <a:t>S1</a:t>
            </a:r>
            <a:r>
              <a:rPr lang="ja-JP" altLang="en-US" sz="999" dirty="0">
                <a:solidFill>
                  <a:srgbClr val="00B050"/>
                </a:solidFill>
                <a:latin typeface="游明朝 Demibold" panose="02020600000000000000" pitchFamily="18" charset="-128"/>
                <a:ea typeface="游明朝 Demibold" panose="02020600000000000000" pitchFamily="18" charset="-128"/>
              </a:rPr>
              <a:t>　（機能回復とバリア強化の機能性成分）</a:t>
            </a:r>
            <a:endParaRPr lang="en-US" altLang="ja-JP" sz="999" dirty="0">
              <a:solidFill>
                <a:srgbClr val="00B050"/>
              </a:solidFill>
              <a:latin typeface="游明朝 Demibold" panose="02020600000000000000" pitchFamily="18" charset="-128"/>
              <a:ea typeface="游明朝 Demibold" panose="02020600000000000000" pitchFamily="18" charset="-128"/>
            </a:endParaRPr>
          </a:p>
          <a:p>
            <a:r>
              <a:rPr lang="ja-JP" altLang="en-US" sz="999" dirty="0">
                <a:solidFill>
                  <a:srgbClr val="00B050"/>
                </a:solidFill>
                <a:latin typeface="游明朝 Demibold" panose="02020600000000000000" pitchFamily="18" charset="-128"/>
                <a:ea typeface="游明朝 Demibold" panose="02020600000000000000" pitchFamily="18" charset="-128"/>
              </a:rPr>
              <a:t>　５つをオリジナルカプセルへ</a:t>
            </a:r>
            <a:endParaRPr lang="en-US" altLang="ja-JP" sz="999" dirty="0">
              <a:solidFill>
                <a:srgbClr val="00B050"/>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〇オリジナルオーガニック</a:t>
            </a:r>
            <a:r>
              <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rPr>
              <a:t>9</a:t>
            </a: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種類配合</a:t>
            </a:r>
            <a:endPar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endParaRPr>
          </a:p>
        </p:txBody>
      </p:sp>
      <p:pic>
        <p:nvPicPr>
          <p:cNvPr id="9" name="図 8" descr="緑のボトル&#10;&#10;自動的に生成された説明">
            <a:extLst>
              <a:ext uri="{FF2B5EF4-FFF2-40B4-BE49-F238E27FC236}">
                <a16:creationId xmlns:a16="http://schemas.microsoft.com/office/drawing/2014/main" id="{48CB0B36-F64A-4AA7-A36C-13BBA43145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5003" y="1201410"/>
            <a:ext cx="497322" cy="1768601"/>
          </a:xfrm>
          <a:prstGeom prst="rect">
            <a:avLst/>
          </a:prstGeom>
        </p:spPr>
      </p:pic>
      <p:grpSp>
        <p:nvGrpSpPr>
          <p:cNvPr id="4" name="グループ化 3">
            <a:extLst>
              <a:ext uri="{FF2B5EF4-FFF2-40B4-BE49-F238E27FC236}">
                <a16:creationId xmlns:a16="http://schemas.microsoft.com/office/drawing/2014/main" id="{DEAF8A80-4FA9-4D6E-976F-0D00B9CDE516}"/>
              </a:ext>
            </a:extLst>
          </p:cNvPr>
          <p:cNvGrpSpPr/>
          <p:nvPr/>
        </p:nvGrpSpPr>
        <p:grpSpPr>
          <a:xfrm>
            <a:off x="3130428" y="5191852"/>
            <a:ext cx="3051104" cy="1517118"/>
            <a:chOff x="3876281" y="5936885"/>
            <a:chExt cx="3144801" cy="1427650"/>
          </a:xfrm>
        </p:grpSpPr>
        <p:sp>
          <p:nvSpPr>
            <p:cNvPr id="7" name="テキスト ボックス 6">
              <a:extLst>
                <a:ext uri="{FF2B5EF4-FFF2-40B4-BE49-F238E27FC236}">
                  <a16:creationId xmlns:a16="http://schemas.microsoft.com/office/drawing/2014/main" id="{834F94F4-8BDE-4A8E-B950-D87B26F64539}"/>
                </a:ext>
              </a:extLst>
            </p:cNvPr>
            <p:cNvSpPr txBox="1"/>
            <p:nvPr/>
          </p:nvSpPr>
          <p:spPr>
            <a:xfrm>
              <a:off x="3955896" y="5936885"/>
              <a:ext cx="3028409" cy="132416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endParaRPr lang="en-US" altLang="ja-JP" sz="1403" b="1" dirty="0">
                <a:latin typeface="游明朝" panose="02020400000000000000" pitchFamily="18" charset="-128"/>
                <a:ea typeface="游明朝" panose="02020400000000000000" pitchFamily="18" charset="-128"/>
              </a:endParaRPr>
            </a:p>
            <a:p>
              <a:r>
                <a:rPr lang="ja-JP" altLang="en-US" sz="1166" b="1" dirty="0">
                  <a:latin typeface="游明朝" panose="02020400000000000000" pitchFamily="18" charset="-128"/>
                  <a:ea typeface="游明朝" panose="02020400000000000000" pitchFamily="18" charset="-128"/>
                </a:rPr>
                <a:t>ロドソルスマリヌスエキス</a:t>
              </a:r>
              <a:endParaRPr lang="en-US" altLang="ja-JP" sz="1166" b="1" dirty="0">
                <a:latin typeface="游明朝" panose="02020400000000000000" pitchFamily="18" charset="-128"/>
                <a:ea typeface="游明朝" panose="02020400000000000000" pitchFamily="18" charset="-128"/>
              </a:endParaRPr>
            </a:p>
            <a:p>
              <a:r>
                <a:rPr lang="ja-JP" altLang="ja-JP" sz="999" dirty="0">
                  <a:latin typeface="游明朝" panose="02020400000000000000" pitchFamily="18" charset="-128"/>
                  <a:ea typeface="游明朝" panose="02020400000000000000" pitchFamily="18" charset="-128"/>
                </a:rPr>
                <a:t>ロドソルスマリヌスエキス</a:t>
              </a:r>
              <a:r>
                <a:rPr lang="ja-JP" altLang="en-US" sz="999" dirty="0">
                  <a:latin typeface="游明朝" panose="02020400000000000000" pitchFamily="18" charset="-128"/>
                  <a:ea typeface="游明朝" panose="02020400000000000000" pitchFamily="18" charset="-128"/>
                </a:rPr>
                <a:t>は、海洋性の神経鎮静成分です。</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皮膚神経表面の</a:t>
              </a:r>
              <a:r>
                <a:rPr lang="ja-JP" altLang="en-US" sz="999" dirty="0">
                  <a:solidFill>
                    <a:srgbClr val="FF0000"/>
                  </a:solidFill>
                  <a:latin typeface="游明朝" panose="02020400000000000000" pitchFamily="18" charset="-128"/>
                  <a:ea typeface="游明朝" panose="02020400000000000000" pitchFamily="18" charset="-128"/>
                </a:rPr>
                <a:t>疼痛を抑え、炎症を</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鎮静化します。</a:t>
              </a:r>
              <a:endParaRPr lang="en-US" altLang="ja-JP" sz="999" dirty="0">
                <a:solidFill>
                  <a:srgbClr val="FF0000"/>
                </a:solidFill>
                <a:latin typeface="游明朝" panose="02020400000000000000" pitchFamily="18" charset="-128"/>
                <a:ea typeface="游明朝" panose="02020400000000000000" pitchFamily="18" charset="-128"/>
              </a:endParaRPr>
            </a:p>
          </p:txBody>
        </p:sp>
        <p:sp>
          <p:nvSpPr>
            <p:cNvPr id="28" name="四角形: 角を丸くする 27">
              <a:extLst>
                <a:ext uri="{FF2B5EF4-FFF2-40B4-BE49-F238E27FC236}">
                  <a16:creationId xmlns:a16="http://schemas.microsoft.com/office/drawing/2014/main" id="{07F144FF-33DE-46C0-AA06-0AF3B0A59704}"/>
                </a:ext>
              </a:extLst>
            </p:cNvPr>
            <p:cNvSpPr/>
            <p:nvPr/>
          </p:nvSpPr>
          <p:spPr>
            <a:xfrm>
              <a:off x="3876281" y="6061561"/>
              <a:ext cx="3144801" cy="1302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22CDCC31-EA44-4360-88A7-99E18486DAE2}"/>
              </a:ext>
            </a:extLst>
          </p:cNvPr>
          <p:cNvGrpSpPr/>
          <p:nvPr/>
        </p:nvGrpSpPr>
        <p:grpSpPr>
          <a:xfrm>
            <a:off x="107034" y="5315569"/>
            <a:ext cx="2909207" cy="1418430"/>
            <a:chOff x="605390" y="6037962"/>
            <a:chExt cx="3157755" cy="1326379"/>
          </a:xfrm>
        </p:grpSpPr>
        <p:sp>
          <p:nvSpPr>
            <p:cNvPr id="22" name="テキスト ボックス 21">
              <a:extLst>
                <a:ext uri="{FF2B5EF4-FFF2-40B4-BE49-F238E27FC236}">
                  <a16:creationId xmlns:a16="http://schemas.microsoft.com/office/drawing/2014/main" id="{D5872A61-28B3-4BDA-8B11-DDF26543E404}"/>
                </a:ext>
              </a:extLst>
            </p:cNvPr>
            <p:cNvSpPr txBox="1"/>
            <p:nvPr/>
          </p:nvSpPr>
          <p:spPr>
            <a:xfrm>
              <a:off x="605390" y="6070975"/>
              <a:ext cx="3104032" cy="129336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アセチルグルコサミンリン酸</a:t>
              </a:r>
              <a:r>
                <a:rPr lang="en-US" altLang="ja-JP" sz="1166" b="1" dirty="0">
                  <a:latin typeface="游明朝" panose="02020400000000000000" pitchFamily="18" charset="-128"/>
                  <a:ea typeface="游明朝" panose="02020400000000000000" pitchFamily="18" charset="-128"/>
                </a:rPr>
                <a:t>Na</a:t>
              </a:r>
            </a:p>
            <a:p>
              <a:r>
                <a:rPr lang="ja-JP" altLang="en-US" sz="999" dirty="0">
                  <a:latin typeface="游明朝" panose="02020400000000000000" pitchFamily="18" charset="-128"/>
                  <a:ea typeface="游明朝" panose="02020400000000000000" pitchFamily="18" charset="-128"/>
                </a:rPr>
                <a:t>ヒアルロン酸は、分子が小さくないと肌に入りにくいといわれていますが、</a:t>
              </a:r>
              <a:r>
                <a:rPr lang="ja-JP" altLang="en-US" sz="999" dirty="0">
                  <a:solidFill>
                    <a:srgbClr val="FF0000"/>
                  </a:solidFill>
                  <a:latin typeface="游明朝" panose="02020400000000000000" pitchFamily="18" charset="-128"/>
                  <a:ea typeface="游明朝" panose="02020400000000000000" pitchFamily="18" charset="-128"/>
                </a:rPr>
                <a:t>ヒアルロン酸になる一歩手前の前駆体の小さな成分。</a:t>
              </a:r>
              <a:r>
                <a:rPr lang="ja-JP" altLang="en-US" sz="999" dirty="0">
                  <a:latin typeface="游明朝" panose="02020400000000000000" pitchFamily="18" charset="-128"/>
                  <a:ea typeface="游明朝" panose="02020400000000000000" pitchFamily="18" charset="-128"/>
                </a:rPr>
                <a:t>ヒアルロン酸を生成促進、実感しやすい成分です。肌のハリを保ちます</a:t>
              </a:r>
              <a:endParaRPr lang="en-US" altLang="ja-JP" sz="999" dirty="0">
                <a:latin typeface="游明朝" panose="02020400000000000000" pitchFamily="18" charset="-128"/>
                <a:ea typeface="游明朝" panose="02020400000000000000" pitchFamily="18" charset="-128"/>
              </a:endParaRPr>
            </a:p>
          </p:txBody>
        </p:sp>
        <p:sp>
          <p:nvSpPr>
            <p:cNvPr id="29" name="四角形: 角を丸くする 28">
              <a:extLst>
                <a:ext uri="{FF2B5EF4-FFF2-40B4-BE49-F238E27FC236}">
                  <a16:creationId xmlns:a16="http://schemas.microsoft.com/office/drawing/2014/main" id="{D393E2A6-B0E1-42D6-BAAC-1444CD0064A0}"/>
                </a:ext>
              </a:extLst>
            </p:cNvPr>
            <p:cNvSpPr/>
            <p:nvPr/>
          </p:nvSpPr>
          <p:spPr>
            <a:xfrm>
              <a:off x="618344" y="6037962"/>
              <a:ext cx="3144801" cy="1302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DFF7DCE8-F3D1-4367-B017-CEDA715682EB}"/>
              </a:ext>
            </a:extLst>
          </p:cNvPr>
          <p:cNvGrpSpPr/>
          <p:nvPr/>
        </p:nvGrpSpPr>
        <p:grpSpPr>
          <a:xfrm>
            <a:off x="6281479" y="5315571"/>
            <a:ext cx="3498624" cy="1456480"/>
            <a:chOff x="7217593" y="5995923"/>
            <a:chExt cx="3219813" cy="1434870"/>
          </a:xfrm>
        </p:grpSpPr>
        <p:sp>
          <p:nvSpPr>
            <p:cNvPr id="31" name="テキスト ボックス 30">
              <a:extLst>
                <a:ext uri="{FF2B5EF4-FFF2-40B4-BE49-F238E27FC236}">
                  <a16:creationId xmlns:a16="http://schemas.microsoft.com/office/drawing/2014/main" id="{B18CA387-9C1D-4721-A340-469CA7B8AFE9}"/>
                </a:ext>
              </a:extLst>
            </p:cNvPr>
            <p:cNvSpPr txBox="1"/>
            <p:nvPr/>
          </p:nvSpPr>
          <p:spPr>
            <a:xfrm>
              <a:off x="7244039" y="6150441"/>
              <a:ext cx="3193367" cy="1280352"/>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オプンチアフィクスインジカ茎エキス</a:t>
              </a:r>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刺激を抑制するサボテンの</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エキス。</a:t>
              </a:r>
              <a:r>
                <a:rPr lang="ja-JP" altLang="en-US" sz="999" dirty="0">
                  <a:solidFill>
                    <a:srgbClr val="FF0000"/>
                  </a:solidFill>
                  <a:latin typeface="游明朝" panose="02020400000000000000" pitchFamily="18" charset="-128"/>
                  <a:ea typeface="游明朝" panose="02020400000000000000" pitchFamily="18" charset="-128"/>
                </a:rPr>
                <a:t>ヒリヒリさせない</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高保湿がお肌の潤いと</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滑らかさを与える</a:t>
              </a:r>
              <a:endParaRPr lang="en-US" altLang="ja-JP" sz="999" dirty="0">
                <a:solidFill>
                  <a:srgbClr val="FF0000"/>
                </a:solidFill>
                <a:latin typeface="游明朝" panose="02020400000000000000" pitchFamily="18" charset="-128"/>
                <a:ea typeface="游明朝" panose="02020400000000000000" pitchFamily="18" charset="-128"/>
              </a:endParaRPr>
            </a:p>
          </p:txBody>
        </p:sp>
        <p:pic>
          <p:nvPicPr>
            <p:cNvPr id="11" name="図 10" descr="人, 屋内, テーブル, 座る が含まれている画像&#10;&#10;自動的に生成された説明">
              <a:extLst>
                <a:ext uri="{FF2B5EF4-FFF2-40B4-BE49-F238E27FC236}">
                  <a16:creationId xmlns:a16="http://schemas.microsoft.com/office/drawing/2014/main" id="{04425C6B-A144-4F21-955A-C0E762C5635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48239" y="6380870"/>
              <a:ext cx="655644" cy="875285"/>
            </a:xfrm>
            <a:prstGeom prst="rect">
              <a:avLst/>
            </a:prstGeom>
          </p:spPr>
        </p:pic>
        <p:sp>
          <p:nvSpPr>
            <p:cNvPr id="30" name="四角形: 角を丸くする 29">
              <a:extLst>
                <a:ext uri="{FF2B5EF4-FFF2-40B4-BE49-F238E27FC236}">
                  <a16:creationId xmlns:a16="http://schemas.microsoft.com/office/drawing/2014/main" id="{7C3A49C5-B817-4F5E-B599-FD7D1BF2E2F5}"/>
                </a:ext>
              </a:extLst>
            </p:cNvPr>
            <p:cNvSpPr/>
            <p:nvPr/>
          </p:nvSpPr>
          <p:spPr>
            <a:xfrm>
              <a:off x="7217593" y="5995923"/>
              <a:ext cx="3144801" cy="1302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8B3C785D-F054-48E6-AF97-672A23C7BDC4}"/>
              </a:ext>
            </a:extLst>
          </p:cNvPr>
          <p:cNvGrpSpPr/>
          <p:nvPr/>
        </p:nvGrpSpPr>
        <p:grpSpPr>
          <a:xfrm>
            <a:off x="3142320" y="2568545"/>
            <a:ext cx="2938180" cy="2616128"/>
            <a:chOff x="3227279" y="2438438"/>
            <a:chExt cx="2630665" cy="2616128"/>
          </a:xfrm>
        </p:grpSpPr>
        <p:sp>
          <p:nvSpPr>
            <p:cNvPr id="8" name="テキスト ボックス 7">
              <a:extLst>
                <a:ext uri="{FF2B5EF4-FFF2-40B4-BE49-F238E27FC236}">
                  <a16:creationId xmlns:a16="http://schemas.microsoft.com/office/drawing/2014/main" id="{3D1EDAF9-BC63-49DD-A689-BE039B710279}"/>
                </a:ext>
              </a:extLst>
            </p:cNvPr>
            <p:cNvSpPr txBox="1"/>
            <p:nvPr/>
          </p:nvSpPr>
          <p:spPr>
            <a:xfrm>
              <a:off x="3278573" y="2735436"/>
              <a:ext cx="2528075" cy="1866217"/>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ヘキサカルボキシメチルジペプチド</a:t>
              </a:r>
              <a:r>
                <a:rPr lang="en-US" altLang="ja-JP" sz="1166" b="1" dirty="0">
                  <a:latin typeface="游明朝" panose="02020400000000000000" pitchFamily="18" charset="-128"/>
                  <a:ea typeface="游明朝" panose="02020400000000000000" pitchFamily="18" charset="-128"/>
                </a:rPr>
                <a:t>-12</a:t>
              </a:r>
            </a:p>
            <a:p>
              <a:endParaRPr lang="en-US" altLang="ja-JP" sz="1202"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抗酸化力が高く、抗ストレス作用で異常なたんぱく質を修復しお肌の老廃物もしっかり分解。</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環境ストレスなどからの過剰な</a:t>
              </a:r>
              <a:r>
                <a:rPr lang="ja-JP" altLang="en-US" sz="999" dirty="0">
                  <a:solidFill>
                    <a:srgbClr val="FF0000"/>
                  </a:solidFill>
                  <a:latin typeface="游明朝" panose="02020400000000000000" pitchFamily="18" charset="-128"/>
                  <a:ea typeface="游明朝" panose="02020400000000000000" pitchFamily="18" charset="-128"/>
                </a:rPr>
                <a:t>炎症反応も抑制する。</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エイジングや内外ストレス</a:t>
              </a:r>
              <a:r>
                <a:rPr lang="ja-JP" altLang="en-US" sz="999" dirty="0">
                  <a:latin typeface="游明朝" panose="02020400000000000000" pitchFamily="18" charset="-128"/>
                  <a:ea typeface="游明朝" panose="02020400000000000000" pitchFamily="18" charset="-128"/>
                </a:rPr>
                <a:t>に効果あり</a:t>
              </a:r>
              <a:endParaRPr lang="en-US" altLang="ja-JP" sz="999" dirty="0">
                <a:latin typeface="游明朝" panose="02020400000000000000" pitchFamily="18" charset="-128"/>
                <a:ea typeface="游明朝" panose="02020400000000000000" pitchFamily="18" charset="-128"/>
              </a:endParaRPr>
            </a:p>
            <a:p>
              <a:endParaRPr lang="en-US" altLang="ja-JP" sz="999" dirty="0">
                <a:latin typeface="游明朝" panose="02020400000000000000" pitchFamily="18" charset="-128"/>
                <a:ea typeface="游明朝" panose="02020400000000000000" pitchFamily="18" charset="-128"/>
              </a:endParaRPr>
            </a:p>
            <a:p>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 In-</a:t>
              </a:r>
              <a:r>
                <a:rPr lang="en-US" altLang="ja-JP" sz="999" dirty="0" err="1">
                  <a:solidFill>
                    <a:srgbClr val="FF0000"/>
                  </a:solidFill>
                  <a:highlight>
                    <a:srgbClr val="FFFF00"/>
                  </a:highlight>
                  <a:latin typeface="游明朝" panose="02020400000000000000" pitchFamily="18" charset="-128"/>
                  <a:ea typeface="游明朝" panose="02020400000000000000" pitchFamily="18" charset="-128"/>
                </a:rPr>
                <a:t>cosmeticsTailand</a:t>
              </a:r>
              <a:r>
                <a:rPr lang="ja-JP" altLang="en-US" sz="999" dirty="0">
                  <a:solidFill>
                    <a:srgbClr val="FF0000"/>
                  </a:solidFill>
                  <a:highlight>
                    <a:srgbClr val="FFFF00"/>
                  </a:highlight>
                  <a:latin typeface="游明朝" panose="02020400000000000000" pitchFamily="18" charset="-128"/>
                  <a:ea typeface="游明朝" panose="02020400000000000000" pitchFamily="18" charset="-128"/>
                </a:rPr>
                <a:t>　</a:t>
              </a:r>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2016 </a:t>
              </a:r>
              <a:r>
                <a:rPr lang="ja-JP" altLang="en-US" sz="999" dirty="0">
                  <a:solidFill>
                    <a:srgbClr val="FF0000"/>
                  </a:solidFill>
                  <a:highlight>
                    <a:srgbClr val="FFFF00"/>
                  </a:highlight>
                  <a:latin typeface="游明朝" panose="02020400000000000000" pitchFamily="18" charset="-128"/>
                  <a:ea typeface="游明朝" panose="02020400000000000000" pitchFamily="18" charset="-128"/>
                </a:rPr>
                <a:t>金賞</a:t>
              </a:r>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a:t>
              </a:r>
              <a:endParaRPr lang="en-US" altLang="ja-JP" sz="999" dirty="0">
                <a:highlight>
                  <a:srgbClr val="FFFF00"/>
                </a:highlight>
                <a:latin typeface="游明朝" panose="02020400000000000000" pitchFamily="18" charset="-128"/>
                <a:ea typeface="游明朝" panose="02020400000000000000" pitchFamily="18" charset="-128"/>
              </a:endParaRPr>
            </a:p>
          </p:txBody>
        </p:sp>
        <p:sp>
          <p:nvSpPr>
            <p:cNvPr id="32" name="四角形: 角を丸くする 31">
              <a:extLst>
                <a:ext uri="{FF2B5EF4-FFF2-40B4-BE49-F238E27FC236}">
                  <a16:creationId xmlns:a16="http://schemas.microsoft.com/office/drawing/2014/main" id="{C7F2A16D-9D7E-45BC-A9DC-A937BD6DAABB}"/>
                </a:ext>
              </a:extLst>
            </p:cNvPr>
            <p:cNvSpPr/>
            <p:nvPr/>
          </p:nvSpPr>
          <p:spPr>
            <a:xfrm>
              <a:off x="3227279" y="2438438"/>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9306C2E5-ED41-4231-83A4-2F1997AE268E}"/>
              </a:ext>
            </a:extLst>
          </p:cNvPr>
          <p:cNvGrpSpPr/>
          <p:nvPr/>
        </p:nvGrpSpPr>
        <p:grpSpPr>
          <a:xfrm>
            <a:off x="148623" y="2568545"/>
            <a:ext cx="2859619" cy="2616128"/>
            <a:chOff x="876798" y="2494273"/>
            <a:chExt cx="2630665" cy="2616128"/>
          </a:xfrm>
        </p:grpSpPr>
        <p:sp>
          <p:nvSpPr>
            <p:cNvPr id="21" name="テキスト ボックス 20">
              <a:extLst>
                <a:ext uri="{FF2B5EF4-FFF2-40B4-BE49-F238E27FC236}">
                  <a16:creationId xmlns:a16="http://schemas.microsoft.com/office/drawing/2014/main" id="{8C6286BF-7083-4245-B34D-6E7C535A03F5}"/>
                </a:ext>
              </a:extLst>
            </p:cNvPr>
            <p:cNvSpPr txBox="1"/>
            <p:nvPr/>
          </p:nvSpPr>
          <p:spPr>
            <a:xfrm>
              <a:off x="943059" y="2695069"/>
              <a:ext cx="2495654" cy="1435842"/>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ナンバンクサフジ種子エキス</a:t>
              </a:r>
              <a:endParaRPr lang="en-US" altLang="ja-JP" sz="1166" b="1" dirty="0">
                <a:latin typeface="游明朝" panose="02020400000000000000" pitchFamily="18" charset="-128"/>
                <a:ea typeface="游明朝" panose="02020400000000000000" pitchFamily="18" charset="-128"/>
              </a:endParaRPr>
            </a:p>
            <a:p>
              <a:r>
                <a:rPr lang="ja-JP" altLang="en-US" sz="1166" b="1" dirty="0">
                  <a:latin typeface="游明朝" panose="02020400000000000000" pitchFamily="18" charset="-128"/>
                  <a:ea typeface="游明朝" panose="02020400000000000000" pitchFamily="18" charset="-128"/>
                </a:rPr>
                <a:t>　</a:t>
              </a:r>
              <a:r>
                <a:rPr lang="en-US" altLang="ja-JP" sz="1166" b="1" dirty="0">
                  <a:latin typeface="游明朝" panose="02020400000000000000" pitchFamily="18" charset="-128"/>
                  <a:ea typeface="游明朝" panose="02020400000000000000" pitchFamily="18" charset="-128"/>
                </a:rPr>
                <a:t>【</a:t>
              </a:r>
              <a:r>
                <a:rPr lang="ja-JP" altLang="en-US" sz="1166" b="1" dirty="0">
                  <a:latin typeface="游明朝" panose="02020400000000000000" pitchFamily="18" charset="-128"/>
                  <a:ea typeface="游明朝" panose="02020400000000000000" pitchFamily="18" charset="-128"/>
                </a:rPr>
                <a:t>肌のイライラに届く成分</a:t>
              </a:r>
              <a:r>
                <a:rPr lang="en-US" altLang="ja-JP" sz="1166" b="1" dirty="0">
                  <a:latin typeface="游明朝" panose="02020400000000000000" pitchFamily="18" charset="-128"/>
                  <a:ea typeface="游明朝" panose="02020400000000000000" pitchFamily="18" charset="-128"/>
                </a:rPr>
                <a:t>】</a:t>
              </a:r>
            </a:p>
            <a:p>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肌全体の</a:t>
              </a:r>
              <a:r>
                <a:rPr lang="ja-JP" altLang="en-US" sz="999" dirty="0">
                  <a:solidFill>
                    <a:srgbClr val="FF0000"/>
                  </a:solidFill>
                  <a:latin typeface="游明朝" panose="02020400000000000000" pitchFamily="18" charset="-128"/>
                  <a:ea typeface="游明朝" panose="02020400000000000000" pitchFamily="18" charset="-128"/>
                </a:rPr>
                <a:t>ストレスコントロール</a:t>
              </a:r>
              <a:r>
                <a:rPr lang="ja-JP" altLang="en-US" sz="999" dirty="0">
                  <a:latin typeface="游明朝" panose="02020400000000000000" pitchFamily="18" charset="-128"/>
                  <a:ea typeface="游明朝" panose="02020400000000000000" pitchFamily="18" charset="-128"/>
                </a:rPr>
                <a:t>を行い、ストレスに直接作用するとともに、機能を一定に保とうとするホメオスタシス→</a:t>
              </a:r>
              <a:r>
                <a:rPr lang="ja-JP" altLang="en-US" sz="999" dirty="0">
                  <a:solidFill>
                    <a:srgbClr val="FF0000"/>
                  </a:solidFill>
                  <a:latin typeface="游明朝" panose="02020400000000000000" pitchFamily="18" charset="-128"/>
                  <a:ea typeface="游明朝" panose="02020400000000000000" pitchFamily="18" charset="-128"/>
                </a:rPr>
                <a:t>お肌内部環境の回復</a:t>
              </a:r>
              <a:r>
                <a:rPr lang="ja-JP" altLang="en-US" sz="999" dirty="0">
                  <a:latin typeface="游明朝" panose="02020400000000000000" pitchFamily="18" charset="-128"/>
                  <a:ea typeface="游明朝" panose="02020400000000000000" pitchFamily="18" charset="-128"/>
                </a:rPr>
                <a:t>に努める。</a:t>
              </a:r>
              <a:endParaRPr lang="en-US" altLang="ja-JP" sz="999" dirty="0">
                <a:latin typeface="游明朝" panose="02020400000000000000" pitchFamily="18" charset="-128"/>
                <a:ea typeface="游明朝" panose="02020400000000000000" pitchFamily="18" charset="-128"/>
              </a:endParaRPr>
            </a:p>
            <a:p>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【In-cosmetics France</a:t>
              </a:r>
              <a:r>
                <a:rPr lang="ja-JP" altLang="en-US" sz="999" dirty="0">
                  <a:solidFill>
                    <a:srgbClr val="FF0000"/>
                  </a:solidFill>
                  <a:highlight>
                    <a:srgbClr val="FFFF00"/>
                  </a:highlight>
                  <a:latin typeface="游明朝" panose="02020400000000000000" pitchFamily="18" charset="-128"/>
                  <a:ea typeface="游明朝" panose="02020400000000000000" pitchFamily="18" charset="-128"/>
                </a:rPr>
                <a:t>　</a:t>
              </a:r>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2016  </a:t>
              </a:r>
              <a:r>
                <a:rPr lang="ja-JP" altLang="en-US" sz="999" dirty="0">
                  <a:solidFill>
                    <a:srgbClr val="FF0000"/>
                  </a:solidFill>
                  <a:highlight>
                    <a:srgbClr val="FFFF00"/>
                  </a:highlight>
                  <a:latin typeface="游明朝" panose="02020400000000000000" pitchFamily="18" charset="-128"/>
                  <a:ea typeface="游明朝" panose="02020400000000000000" pitchFamily="18" charset="-128"/>
                </a:rPr>
                <a:t>金賞</a:t>
              </a:r>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a:t>
              </a:r>
            </a:p>
          </p:txBody>
        </p:sp>
        <p:pic>
          <p:nvPicPr>
            <p:cNvPr id="26" name="図 25">
              <a:extLst>
                <a:ext uri="{FF2B5EF4-FFF2-40B4-BE49-F238E27FC236}">
                  <a16:creationId xmlns:a16="http://schemas.microsoft.com/office/drawing/2014/main" id="{0E71AADE-C1BA-4199-9B93-A50F9FB31579}"/>
                </a:ext>
              </a:extLst>
            </p:cNvPr>
            <p:cNvPicPr>
              <a:picLocks noChangeAspect="1"/>
            </p:cNvPicPr>
            <p:nvPr/>
          </p:nvPicPr>
          <p:blipFill>
            <a:blip r:embed="rId5"/>
            <a:stretch>
              <a:fillRect/>
            </a:stretch>
          </p:blipFill>
          <p:spPr>
            <a:xfrm>
              <a:off x="1458864" y="4192437"/>
              <a:ext cx="1278383" cy="841114"/>
            </a:xfrm>
            <a:prstGeom prst="rect">
              <a:avLst/>
            </a:prstGeom>
          </p:spPr>
        </p:pic>
        <p:sp>
          <p:nvSpPr>
            <p:cNvPr id="33" name="四角形: 角を丸くする 32">
              <a:extLst>
                <a:ext uri="{FF2B5EF4-FFF2-40B4-BE49-F238E27FC236}">
                  <a16:creationId xmlns:a16="http://schemas.microsoft.com/office/drawing/2014/main" id="{C0C42F4D-839A-452B-B669-3E827996F24B}"/>
                </a:ext>
              </a:extLst>
            </p:cNvPr>
            <p:cNvSpPr/>
            <p:nvPr/>
          </p:nvSpPr>
          <p:spPr>
            <a:xfrm>
              <a:off x="876798" y="2494273"/>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D9995DE9-D0C1-4E9D-8346-E42A81A1E6C1}"/>
              </a:ext>
            </a:extLst>
          </p:cNvPr>
          <p:cNvSpPr txBox="1"/>
          <p:nvPr/>
        </p:nvSpPr>
        <p:spPr>
          <a:xfrm>
            <a:off x="3314260" y="1077306"/>
            <a:ext cx="2179977" cy="343492"/>
          </a:xfrm>
          <a:prstGeom prst="rect">
            <a:avLst/>
          </a:prstGeom>
          <a:noFill/>
        </p:spPr>
        <p:txBody>
          <a:bodyPr wrap="square" rtlCol="0">
            <a:spAutoFit/>
          </a:bodyPr>
          <a:lstStyle/>
          <a:p>
            <a:r>
              <a:rPr lang="ja-JP" altLang="en-US" dirty="0">
                <a:solidFill>
                  <a:srgbClr val="FF0000"/>
                </a:solidFill>
                <a:latin typeface="游明朝 Demibold" panose="02020600000000000000" pitchFamily="18" charset="-128"/>
                <a:ea typeface="游明朝 Demibold" panose="02020600000000000000" pitchFamily="18" charset="-128"/>
              </a:rPr>
              <a:t>サロン様支持率</a:t>
            </a:r>
            <a:r>
              <a:rPr lang="en-US" altLang="ja-JP" dirty="0">
                <a:solidFill>
                  <a:srgbClr val="FF0000"/>
                </a:solidFill>
                <a:latin typeface="游明朝 Demibold" panose="02020600000000000000" pitchFamily="18" charset="-128"/>
                <a:ea typeface="游明朝 Demibold" panose="02020600000000000000" pitchFamily="18" charset="-128"/>
              </a:rPr>
              <a:t>NO2</a:t>
            </a:r>
            <a:endParaRPr lang="ja-JP" altLang="en-US" dirty="0">
              <a:solidFill>
                <a:srgbClr val="FF0000"/>
              </a:solidFill>
              <a:latin typeface="游明朝 Demibold" panose="02020600000000000000" pitchFamily="18" charset="-128"/>
              <a:ea typeface="游明朝 Demibold" panose="02020600000000000000" pitchFamily="18" charset="-128"/>
            </a:endParaRPr>
          </a:p>
        </p:txBody>
      </p:sp>
      <p:grpSp>
        <p:nvGrpSpPr>
          <p:cNvPr id="13" name="グループ化 12">
            <a:extLst>
              <a:ext uri="{FF2B5EF4-FFF2-40B4-BE49-F238E27FC236}">
                <a16:creationId xmlns:a16="http://schemas.microsoft.com/office/drawing/2014/main" id="{481D31D5-FC09-47E3-9B48-19D38048D959}"/>
              </a:ext>
            </a:extLst>
          </p:cNvPr>
          <p:cNvGrpSpPr/>
          <p:nvPr/>
        </p:nvGrpSpPr>
        <p:grpSpPr>
          <a:xfrm>
            <a:off x="149440" y="1717924"/>
            <a:ext cx="1062950" cy="576064"/>
            <a:chOff x="4719602" y="990782"/>
            <a:chExt cx="898047" cy="576064"/>
          </a:xfrm>
        </p:grpSpPr>
        <p:sp>
          <p:nvSpPr>
            <p:cNvPr id="45" name="フローチャート: 準備 44">
              <a:extLst>
                <a:ext uri="{FF2B5EF4-FFF2-40B4-BE49-F238E27FC236}">
                  <a16:creationId xmlns:a16="http://schemas.microsoft.com/office/drawing/2014/main" id="{4830C6B4-18AC-400F-859E-544A25E5370B}"/>
                </a:ext>
              </a:extLst>
            </p:cNvPr>
            <p:cNvSpPr/>
            <p:nvPr/>
          </p:nvSpPr>
          <p:spPr>
            <a:xfrm>
              <a:off x="4719602" y="990782"/>
              <a:ext cx="898047" cy="576064"/>
            </a:xfrm>
            <a:prstGeom prst="flowChartPreparation">
              <a:avLst/>
            </a:prstGeom>
            <a:solidFill>
              <a:srgbClr val="92D050"/>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510235">
                <a:defRPr/>
              </a:pPr>
              <a:endParaRPr lang="ja-JP" altLang="en-US" sz="1000" kern="0">
                <a:solidFill>
                  <a:prstClr val="black"/>
                </a:solidFill>
                <a:latin typeface="Calibri"/>
              </a:endParaRPr>
            </a:p>
          </p:txBody>
        </p:sp>
        <p:sp>
          <p:nvSpPr>
            <p:cNvPr id="46" name="テキスト ボックス 45">
              <a:extLst>
                <a:ext uri="{FF2B5EF4-FFF2-40B4-BE49-F238E27FC236}">
                  <a16:creationId xmlns:a16="http://schemas.microsoft.com/office/drawing/2014/main" id="{905174BB-1FAD-4E85-8AE9-3B6259D0C37F}"/>
                </a:ext>
              </a:extLst>
            </p:cNvPr>
            <p:cNvSpPr txBox="1"/>
            <p:nvPr/>
          </p:nvSpPr>
          <p:spPr>
            <a:xfrm>
              <a:off x="4884696" y="1147313"/>
              <a:ext cx="683071" cy="2616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敏感肌</a:t>
              </a:r>
            </a:p>
          </p:txBody>
        </p:sp>
      </p:grpSp>
      <p:grpSp>
        <p:nvGrpSpPr>
          <p:cNvPr id="36" name="グループ化 35">
            <a:extLst>
              <a:ext uri="{FF2B5EF4-FFF2-40B4-BE49-F238E27FC236}">
                <a16:creationId xmlns:a16="http://schemas.microsoft.com/office/drawing/2014/main" id="{A97FEB42-2046-40DC-A361-7871E87E7E22}"/>
              </a:ext>
            </a:extLst>
          </p:cNvPr>
          <p:cNvGrpSpPr/>
          <p:nvPr/>
        </p:nvGrpSpPr>
        <p:grpSpPr>
          <a:xfrm>
            <a:off x="2801322" y="1721185"/>
            <a:ext cx="1131602" cy="576064"/>
            <a:chOff x="374072" y="2083366"/>
            <a:chExt cx="1288604" cy="576064"/>
          </a:xfrm>
          <a:scene3d>
            <a:camera prst="orthographicFront">
              <a:rot lat="0" lon="0" rev="0"/>
            </a:camera>
            <a:lightRig rig="balanced" dir="t">
              <a:rot lat="0" lon="0" rev="8700000"/>
            </a:lightRig>
          </a:scene3d>
        </p:grpSpPr>
        <p:sp>
          <p:nvSpPr>
            <p:cNvPr id="43" name="フローチャート: 準備 42">
              <a:extLst>
                <a:ext uri="{FF2B5EF4-FFF2-40B4-BE49-F238E27FC236}">
                  <a16:creationId xmlns:a16="http://schemas.microsoft.com/office/drawing/2014/main" id="{65D6DB47-1D72-465F-8658-09F665741222}"/>
                </a:ext>
              </a:extLst>
            </p:cNvPr>
            <p:cNvSpPr/>
            <p:nvPr/>
          </p:nvSpPr>
          <p:spPr>
            <a:xfrm>
              <a:off x="374072" y="2083366"/>
              <a:ext cx="1210427" cy="576064"/>
            </a:xfrm>
            <a:prstGeom prst="flowChartPreparation">
              <a:avLst/>
            </a:prstGeom>
            <a:solidFill>
              <a:srgbClr val="92D050"/>
            </a:solidFill>
            <a:ln w="9525"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defTabSz="510235">
                <a:defRPr/>
              </a:pPr>
              <a:endParaRPr lang="ja-JP" altLang="en-US" sz="1000" kern="0">
                <a:solidFill>
                  <a:prstClr val="black"/>
                </a:solidFill>
                <a:latin typeface="Calibri"/>
              </a:endParaRPr>
            </a:p>
          </p:txBody>
        </p:sp>
        <p:sp>
          <p:nvSpPr>
            <p:cNvPr id="44" name="テキスト ボックス 43">
              <a:extLst>
                <a:ext uri="{FF2B5EF4-FFF2-40B4-BE49-F238E27FC236}">
                  <a16:creationId xmlns:a16="http://schemas.microsoft.com/office/drawing/2014/main" id="{6C9C4148-4A0F-492B-B729-3686A3CDD88C}"/>
                </a:ext>
              </a:extLst>
            </p:cNvPr>
            <p:cNvSpPr txBox="1"/>
            <p:nvPr/>
          </p:nvSpPr>
          <p:spPr>
            <a:xfrm>
              <a:off x="505639" y="2228769"/>
              <a:ext cx="1157037" cy="26161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肌環境整え</a:t>
              </a:r>
            </a:p>
          </p:txBody>
        </p:sp>
      </p:grpSp>
      <p:grpSp>
        <p:nvGrpSpPr>
          <p:cNvPr id="37" name="グループ化 36">
            <a:extLst>
              <a:ext uri="{FF2B5EF4-FFF2-40B4-BE49-F238E27FC236}">
                <a16:creationId xmlns:a16="http://schemas.microsoft.com/office/drawing/2014/main" id="{F1AE78D9-AC53-4748-A17B-E284A5EDA13E}"/>
              </a:ext>
            </a:extLst>
          </p:cNvPr>
          <p:cNvGrpSpPr/>
          <p:nvPr/>
        </p:nvGrpSpPr>
        <p:grpSpPr>
          <a:xfrm>
            <a:off x="1474692" y="1700479"/>
            <a:ext cx="1030239" cy="576064"/>
            <a:chOff x="374072" y="2083366"/>
            <a:chExt cx="1210427" cy="576064"/>
          </a:xfrm>
          <a:scene3d>
            <a:camera prst="orthographicFront">
              <a:rot lat="0" lon="0" rev="0"/>
            </a:camera>
            <a:lightRig rig="balanced" dir="t">
              <a:rot lat="0" lon="0" rev="8700000"/>
            </a:lightRig>
          </a:scene3d>
        </p:grpSpPr>
        <p:sp>
          <p:nvSpPr>
            <p:cNvPr id="41" name="フローチャート: 準備 40">
              <a:extLst>
                <a:ext uri="{FF2B5EF4-FFF2-40B4-BE49-F238E27FC236}">
                  <a16:creationId xmlns:a16="http://schemas.microsoft.com/office/drawing/2014/main" id="{738B1363-3DF9-4B7A-B228-A79AE2AB5732}"/>
                </a:ext>
              </a:extLst>
            </p:cNvPr>
            <p:cNvSpPr/>
            <p:nvPr/>
          </p:nvSpPr>
          <p:spPr>
            <a:xfrm>
              <a:off x="374072" y="2083366"/>
              <a:ext cx="1210427" cy="576064"/>
            </a:xfrm>
            <a:prstGeom prst="flowChartPreparation">
              <a:avLst/>
            </a:prstGeom>
            <a:solidFill>
              <a:srgbClr val="92D050"/>
            </a:solidFill>
            <a:ln w="9525"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defTabSz="510235">
                <a:defRPr/>
              </a:pPr>
              <a:endParaRPr lang="ja-JP" altLang="en-US" sz="1000" kern="0">
                <a:solidFill>
                  <a:prstClr val="black"/>
                </a:solidFill>
                <a:latin typeface="Calibri"/>
              </a:endParaRPr>
            </a:p>
          </p:txBody>
        </p:sp>
        <p:sp>
          <p:nvSpPr>
            <p:cNvPr id="42" name="テキスト ボックス 41">
              <a:extLst>
                <a:ext uri="{FF2B5EF4-FFF2-40B4-BE49-F238E27FC236}">
                  <a16:creationId xmlns:a16="http://schemas.microsoft.com/office/drawing/2014/main" id="{3188723D-B6A5-46AC-A225-29E4C114667F}"/>
                </a:ext>
              </a:extLst>
            </p:cNvPr>
            <p:cNvSpPr txBox="1"/>
            <p:nvPr/>
          </p:nvSpPr>
          <p:spPr>
            <a:xfrm>
              <a:off x="476225" y="2231084"/>
              <a:ext cx="1082657" cy="26161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大人ニキビ</a:t>
              </a:r>
            </a:p>
          </p:txBody>
        </p:sp>
      </p:grpSp>
      <p:grpSp>
        <p:nvGrpSpPr>
          <p:cNvPr id="38" name="グループ化 37">
            <a:extLst>
              <a:ext uri="{FF2B5EF4-FFF2-40B4-BE49-F238E27FC236}">
                <a16:creationId xmlns:a16="http://schemas.microsoft.com/office/drawing/2014/main" id="{F98962D8-05B0-4643-8A1B-46C346AE2C63}"/>
              </a:ext>
            </a:extLst>
          </p:cNvPr>
          <p:cNvGrpSpPr/>
          <p:nvPr/>
        </p:nvGrpSpPr>
        <p:grpSpPr>
          <a:xfrm>
            <a:off x="4138219" y="1741043"/>
            <a:ext cx="1143554" cy="576064"/>
            <a:chOff x="374072" y="2083366"/>
            <a:chExt cx="1210427" cy="576064"/>
          </a:xfrm>
          <a:scene3d>
            <a:camera prst="orthographicFront">
              <a:rot lat="0" lon="0" rev="0"/>
            </a:camera>
            <a:lightRig rig="balanced" dir="t">
              <a:rot lat="0" lon="0" rev="8700000"/>
            </a:lightRig>
          </a:scene3d>
        </p:grpSpPr>
        <p:sp>
          <p:nvSpPr>
            <p:cNvPr id="39" name="フローチャート: 準備 38">
              <a:extLst>
                <a:ext uri="{FF2B5EF4-FFF2-40B4-BE49-F238E27FC236}">
                  <a16:creationId xmlns:a16="http://schemas.microsoft.com/office/drawing/2014/main" id="{B67BC9A7-2E98-451A-951A-42B18E4CC722}"/>
                </a:ext>
              </a:extLst>
            </p:cNvPr>
            <p:cNvSpPr/>
            <p:nvPr/>
          </p:nvSpPr>
          <p:spPr>
            <a:xfrm>
              <a:off x="374072" y="2083366"/>
              <a:ext cx="1210427" cy="576064"/>
            </a:xfrm>
            <a:prstGeom prst="flowChartPreparation">
              <a:avLst/>
            </a:prstGeom>
            <a:solidFill>
              <a:srgbClr val="92D050"/>
            </a:solidFill>
            <a:ln w="9525"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defTabSz="510235">
                <a:defRPr/>
              </a:pPr>
              <a:endParaRPr lang="ja-JP" altLang="en-US" sz="1000" kern="0">
                <a:solidFill>
                  <a:prstClr val="black"/>
                </a:solidFill>
                <a:latin typeface="Calibri"/>
              </a:endParaRPr>
            </a:p>
          </p:txBody>
        </p:sp>
        <p:sp>
          <p:nvSpPr>
            <p:cNvPr id="40" name="テキスト ボックス 39">
              <a:extLst>
                <a:ext uri="{FF2B5EF4-FFF2-40B4-BE49-F238E27FC236}">
                  <a16:creationId xmlns:a16="http://schemas.microsoft.com/office/drawing/2014/main" id="{BA57BE66-6EBB-4EC4-97AF-A809A6153499}"/>
                </a:ext>
              </a:extLst>
            </p:cNvPr>
            <p:cNvSpPr txBox="1"/>
            <p:nvPr/>
          </p:nvSpPr>
          <p:spPr>
            <a:xfrm>
              <a:off x="450291" y="2228769"/>
              <a:ext cx="1037777" cy="26161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ヒアルロン酸</a:t>
              </a:r>
            </a:p>
          </p:txBody>
        </p:sp>
      </p:grpSp>
      <p:grpSp>
        <p:nvGrpSpPr>
          <p:cNvPr id="15" name="グループ化 14">
            <a:extLst>
              <a:ext uri="{FF2B5EF4-FFF2-40B4-BE49-F238E27FC236}">
                <a16:creationId xmlns:a16="http://schemas.microsoft.com/office/drawing/2014/main" id="{EB535564-4B13-4A7F-9629-6646761E47D3}"/>
              </a:ext>
            </a:extLst>
          </p:cNvPr>
          <p:cNvGrpSpPr/>
          <p:nvPr/>
        </p:nvGrpSpPr>
        <p:grpSpPr>
          <a:xfrm>
            <a:off x="6248028" y="3138998"/>
            <a:ext cx="3556290" cy="1995445"/>
            <a:chOff x="6215423" y="2882105"/>
            <a:chExt cx="3115104" cy="2011882"/>
          </a:xfrm>
        </p:grpSpPr>
        <p:sp>
          <p:nvSpPr>
            <p:cNvPr id="10" name="四角形: 角を丸くする 9">
              <a:extLst>
                <a:ext uri="{FF2B5EF4-FFF2-40B4-BE49-F238E27FC236}">
                  <a16:creationId xmlns:a16="http://schemas.microsoft.com/office/drawing/2014/main" id="{E6572557-2CF5-47C2-8526-46CD88FF142D}"/>
                </a:ext>
              </a:extLst>
            </p:cNvPr>
            <p:cNvSpPr/>
            <p:nvPr/>
          </p:nvSpPr>
          <p:spPr>
            <a:xfrm>
              <a:off x="6215423" y="2882105"/>
              <a:ext cx="3051798" cy="2011882"/>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prst="coolSlan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4FCCE0A-E4C6-419D-BE70-EC3C8DCA3063}"/>
                </a:ext>
              </a:extLst>
            </p:cNvPr>
            <p:cNvSpPr txBox="1"/>
            <p:nvPr/>
          </p:nvSpPr>
          <p:spPr>
            <a:xfrm>
              <a:off x="6374989" y="3033966"/>
              <a:ext cx="2955538" cy="1708160"/>
            </a:xfrm>
            <a:prstGeom prst="rect">
              <a:avLst/>
            </a:prstGeom>
            <a:noFill/>
          </p:spPr>
          <p:txBody>
            <a:bodyPr wrap="square" rtlCol="0">
              <a:spAutoFit/>
            </a:bodyPr>
            <a:lstStyle/>
            <a:p>
              <a:pPr defTabSz="914400" fontAlgn="base">
                <a:spcBef>
                  <a:spcPct val="0"/>
                </a:spcBef>
                <a:spcAft>
                  <a:spcPct val="0"/>
                </a:spcAft>
                <a:defRPr/>
              </a:pPr>
              <a:r>
                <a:rPr kumimoji="1" lang="ja-JP" altLang="en-US" sz="1050" dirty="0">
                  <a:solidFill>
                    <a:prstClr val="black"/>
                  </a:solidFill>
                  <a:latin typeface="游明朝 Demibold" panose="02020600000000000000" pitchFamily="18" charset="-128"/>
                  <a:ea typeface="游明朝 Demibold" panose="02020600000000000000" pitchFamily="18" charset="-128"/>
                </a:rPr>
                <a:t>・まるでヒアルロン酸注射のように、</a:t>
              </a: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1050" dirty="0">
                  <a:solidFill>
                    <a:prstClr val="black"/>
                  </a:solidFill>
                  <a:latin typeface="游明朝 Demibold" panose="02020600000000000000" pitchFamily="18" charset="-128"/>
                  <a:ea typeface="游明朝 Demibold" panose="02020600000000000000" pitchFamily="18" charset="-128"/>
                </a:rPr>
                <a:t>　</a:t>
              </a:r>
              <a:r>
                <a:rPr kumimoji="1" lang="ja-JP" altLang="en-US" sz="1050" dirty="0">
                  <a:solidFill>
                    <a:prstClr val="black"/>
                  </a:solidFill>
                  <a:latin typeface="游明朝 Demibold" panose="02020600000000000000" pitchFamily="18" charset="-128"/>
                  <a:ea typeface="游明朝 Demibold" panose="02020600000000000000" pitchFamily="18" charset="-128"/>
                </a:rPr>
                <a:t>肌内でヒアルロン酸生成促進しハリ</a:t>
              </a:r>
              <a:r>
                <a:rPr kumimoji="1" lang="en-US" altLang="ja-JP" sz="1050" dirty="0">
                  <a:solidFill>
                    <a:prstClr val="black"/>
                  </a:solidFill>
                  <a:latin typeface="游明朝 Demibold" panose="02020600000000000000" pitchFamily="18" charset="-128"/>
                  <a:ea typeface="游明朝 Demibold" panose="02020600000000000000" pitchFamily="18" charset="-128"/>
                </a:rPr>
                <a:t>UP</a:t>
              </a:r>
            </a:p>
            <a:p>
              <a:pPr defTabSz="914400" fontAlgn="base">
                <a:spcBef>
                  <a:spcPct val="0"/>
                </a:spcBef>
                <a:spcAft>
                  <a:spcPct val="0"/>
                </a:spcAft>
                <a:defRPr/>
              </a:pP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1050" dirty="0">
                  <a:solidFill>
                    <a:prstClr val="black"/>
                  </a:solidFill>
                  <a:latin typeface="游明朝 Demibold" panose="02020600000000000000" pitchFamily="18" charset="-128"/>
                  <a:ea typeface="游明朝 Demibold" panose="02020600000000000000" pitchFamily="18" charset="-128"/>
                </a:rPr>
                <a:t>・肌ストレスをコントロールし肌内環境</a:t>
              </a: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1050" dirty="0">
                  <a:solidFill>
                    <a:prstClr val="black"/>
                  </a:solidFill>
                  <a:latin typeface="游明朝 Demibold" panose="02020600000000000000" pitchFamily="18" charset="-128"/>
                  <a:ea typeface="游明朝 Demibold" panose="02020600000000000000" pitchFamily="18" charset="-128"/>
                </a:rPr>
                <a:t>　</a:t>
              </a:r>
              <a:r>
                <a:rPr kumimoji="1" lang="ja-JP" altLang="en-US" sz="1050" dirty="0">
                  <a:solidFill>
                    <a:prstClr val="black"/>
                  </a:solidFill>
                  <a:latin typeface="游明朝 Demibold" panose="02020600000000000000" pitchFamily="18" charset="-128"/>
                  <a:ea typeface="游明朝 Demibold" panose="02020600000000000000" pitchFamily="18" charset="-128"/>
                </a:rPr>
                <a:t>を整えバリア機能強化。</a:t>
              </a: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1050" dirty="0">
                  <a:solidFill>
                    <a:prstClr val="black"/>
                  </a:solidFill>
                  <a:latin typeface="游明朝 Demibold" panose="02020600000000000000" pitchFamily="18" charset="-128"/>
                  <a:ea typeface="游明朝 Demibold" panose="02020600000000000000" pitchFamily="18" charset="-128"/>
                </a:rPr>
                <a:t>・肌トラブルのかゆみ抑制</a:t>
              </a: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1050" dirty="0">
                  <a:solidFill>
                    <a:prstClr val="black"/>
                  </a:solidFill>
                  <a:latin typeface="游明朝 Demibold" panose="02020600000000000000" pitchFamily="18" charset="-128"/>
                  <a:ea typeface="游明朝 Demibold" panose="02020600000000000000" pitchFamily="18" charset="-128"/>
                </a:rPr>
                <a:t>・常在菌をコントロールするので、女性</a:t>
              </a: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1050" dirty="0">
                  <a:solidFill>
                    <a:prstClr val="black"/>
                  </a:solidFill>
                  <a:latin typeface="游明朝 Demibold" panose="02020600000000000000" pitchFamily="18" charset="-128"/>
                  <a:ea typeface="游明朝 Demibold" panose="02020600000000000000" pitchFamily="18" charset="-128"/>
                </a:rPr>
                <a:t>　</a:t>
              </a:r>
              <a:r>
                <a:rPr kumimoji="1" lang="ja-JP" altLang="en-US" sz="1050" dirty="0">
                  <a:solidFill>
                    <a:prstClr val="black"/>
                  </a:solidFill>
                  <a:latin typeface="游明朝 Demibold" panose="02020600000000000000" pitchFamily="18" charset="-128"/>
                  <a:ea typeface="游明朝 Demibold" panose="02020600000000000000" pitchFamily="18" charset="-128"/>
                </a:rPr>
                <a:t>ホルモンの乱れや乾燥・大人ニキビに</a:t>
              </a:r>
              <a:endParaRPr kumimoji="1" lang="en-US" altLang="ja-JP" sz="1050" dirty="0">
                <a:solidFill>
                  <a:prstClr val="black"/>
                </a:solidFill>
                <a:latin typeface="游明朝 Demibold" panose="02020600000000000000" pitchFamily="18" charset="-128"/>
                <a:ea typeface="游明朝 Demibold" panose="02020600000000000000" pitchFamily="18" charset="-128"/>
              </a:endParaRPr>
            </a:p>
          </p:txBody>
        </p:sp>
      </p:grpSp>
      <p:sp>
        <p:nvSpPr>
          <p:cNvPr id="3" name="四角形: 角を丸くする 2">
            <a:extLst>
              <a:ext uri="{FF2B5EF4-FFF2-40B4-BE49-F238E27FC236}">
                <a16:creationId xmlns:a16="http://schemas.microsoft.com/office/drawing/2014/main" id="{BD7A614F-2036-4814-8269-B4CE32F33763}"/>
              </a:ext>
            </a:extLst>
          </p:cNvPr>
          <p:cNvSpPr/>
          <p:nvPr/>
        </p:nvSpPr>
        <p:spPr>
          <a:xfrm>
            <a:off x="159026" y="127691"/>
            <a:ext cx="9621077" cy="368222"/>
          </a:xfrm>
          <a:prstGeom prst="round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18" dirty="0">
                <a:solidFill>
                  <a:schemeClr val="tx1"/>
                </a:solidFill>
                <a:latin typeface="游明朝 Demibold" panose="02020600000000000000" pitchFamily="18" charset="-128"/>
                <a:ea typeface="游明朝 Demibold" panose="02020600000000000000" pitchFamily="18" charset="-128"/>
              </a:rPr>
              <a:t>肌荒れ防ぎぐ　守る・補う・整う　　　センシティブ</a:t>
            </a:r>
            <a:r>
              <a:rPr kumimoji="1" lang="ja-JP" altLang="en-US" sz="1418" dirty="0">
                <a:solidFill>
                  <a:schemeClr val="tx1"/>
                </a:solidFill>
                <a:latin typeface="游明朝 Demibold" panose="02020600000000000000" pitchFamily="18" charset="-128"/>
                <a:ea typeface="游明朝 Demibold" panose="02020600000000000000" pitchFamily="18" charset="-128"/>
              </a:rPr>
              <a:t>セラム</a:t>
            </a:r>
            <a:r>
              <a:rPr kumimoji="1" lang="en-US" altLang="ja-JP" sz="1418" dirty="0">
                <a:solidFill>
                  <a:schemeClr val="tx1"/>
                </a:solidFill>
                <a:latin typeface="游明朝 Demibold" panose="02020600000000000000" pitchFamily="18" charset="-128"/>
                <a:ea typeface="游明朝 Demibold" panose="02020600000000000000" pitchFamily="18" charset="-128"/>
              </a:rPr>
              <a:t>N</a:t>
            </a:r>
            <a:r>
              <a:rPr kumimoji="1" lang="ja-JP" altLang="en-US" sz="1418" dirty="0">
                <a:solidFill>
                  <a:schemeClr val="tx1"/>
                </a:solidFill>
                <a:latin typeface="游明朝 Demibold" panose="02020600000000000000" pitchFamily="18" charset="-128"/>
                <a:ea typeface="游明朝 Demibold" panose="02020600000000000000" pitchFamily="18" charset="-128"/>
              </a:rPr>
              <a:t>￥</a:t>
            </a:r>
            <a:r>
              <a:rPr kumimoji="1" lang="en-US" altLang="ja-JP" sz="1418" dirty="0">
                <a:solidFill>
                  <a:schemeClr val="tx1"/>
                </a:solidFill>
                <a:latin typeface="游明朝 Demibold" panose="02020600000000000000" pitchFamily="18" charset="-128"/>
                <a:ea typeface="游明朝 Demibold" panose="02020600000000000000" pitchFamily="18" charset="-128"/>
              </a:rPr>
              <a:t>6,000</a:t>
            </a:r>
            <a:r>
              <a:rPr kumimoji="1" lang="ja-JP" altLang="en-US" sz="1418" dirty="0">
                <a:solidFill>
                  <a:schemeClr val="tx1"/>
                </a:solidFill>
                <a:latin typeface="游明朝 Demibold" panose="02020600000000000000" pitchFamily="18" charset="-128"/>
                <a:ea typeface="游明朝 Demibold" panose="02020600000000000000" pitchFamily="18" charset="-128"/>
              </a:rPr>
              <a:t>（税抜き）　　　　　　</a:t>
            </a:r>
          </a:p>
        </p:txBody>
      </p:sp>
      <p:pic>
        <p:nvPicPr>
          <p:cNvPr id="16" name="図 15">
            <a:extLst>
              <a:ext uri="{FF2B5EF4-FFF2-40B4-BE49-F238E27FC236}">
                <a16:creationId xmlns:a16="http://schemas.microsoft.com/office/drawing/2014/main" id="{ECF5CBF0-430E-44BD-B37A-EC8C9158ADE0}"/>
              </a:ext>
            </a:extLst>
          </p:cNvPr>
          <p:cNvPicPr>
            <a:picLocks noChangeAspect="1"/>
          </p:cNvPicPr>
          <p:nvPr/>
        </p:nvPicPr>
        <p:blipFill rotWithShape="1">
          <a:blip r:embed="rId6"/>
          <a:srcRect t="10402" r="70789" b="46948"/>
          <a:stretch/>
        </p:blipFill>
        <p:spPr>
          <a:xfrm>
            <a:off x="6936125" y="775395"/>
            <a:ext cx="2855667" cy="2222101"/>
          </a:xfrm>
          <a:prstGeom prst="rect">
            <a:avLst/>
          </a:prstGeom>
        </p:spPr>
      </p:pic>
      <p:sp>
        <p:nvSpPr>
          <p:cNvPr id="17" name="スライド番号プレースホルダー 16">
            <a:extLst>
              <a:ext uri="{FF2B5EF4-FFF2-40B4-BE49-F238E27FC236}">
                <a16:creationId xmlns:a16="http://schemas.microsoft.com/office/drawing/2014/main" id="{318EC77F-127D-4DD2-9402-0CF86A5D7A9F}"/>
              </a:ext>
            </a:extLst>
          </p:cNvPr>
          <p:cNvSpPr>
            <a:spLocks noGrp="1"/>
          </p:cNvSpPr>
          <p:nvPr>
            <p:ph type="sldNum" sz="quarter" idx="12"/>
          </p:nvPr>
        </p:nvSpPr>
        <p:spPr/>
        <p:txBody>
          <a:bodyPr/>
          <a:lstStyle/>
          <a:p>
            <a:pPr rtl="0"/>
            <a:fld id="{34B7E4EF-A1BD-40F4-AB7B-04F084DD991D}" type="slidenum">
              <a:rPr lang="en-US" altLang="ja-JP" noProof="0" smtClean="0"/>
              <a:t>17</a:t>
            </a:fld>
            <a:endParaRPr lang="ja-JP" altLang="en-US" noProof="0" dirty="0"/>
          </a:p>
        </p:txBody>
      </p:sp>
    </p:spTree>
    <p:extLst>
      <p:ext uri="{BB962C8B-B14F-4D97-AF65-F5344CB8AC3E}">
        <p14:creationId xmlns:p14="http://schemas.microsoft.com/office/powerpoint/2010/main" val="3003427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EF9CFB9C-BD3E-486A-A80D-0C222CAD57D1}"/>
              </a:ext>
            </a:extLst>
          </p:cNvPr>
          <p:cNvSpPr/>
          <p:nvPr/>
        </p:nvSpPr>
        <p:spPr>
          <a:xfrm>
            <a:off x="6050763" y="5022236"/>
            <a:ext cx="3662223" cy="16931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1E0A00E5-037F-49BA-8376-A931DF9C052B}"/>
              </a:ext>
            </a:extLst>
          </p:cNvPr>
          <p:cNvSpPr/>
          <p:nvPr/>
        </p:nvSpPr>
        <p:spPr>
          <a:xfrm>
            <a:off x="122408" y="111563"/>
            <a:ext cx="9697048" cy="408629"/>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32" dirty="0">
                <a:solidFill>
                  <a:schemeClr val="tx1"/>
                </a:solidFill>
                <a:latin typeface="游明朝 Demibold" panose="02020600000000000000" pitchFamily="18" charset="-128"/>
                <a:ea typeface="游明朝 Demibold" panose="02020600000000000000" pitchFamily="18" charset="-128"/>
              </a:rPr>
              <a:t>キメ・柔肌　　　ターンクリアセラム</a:t>
            </a:r>
            <a:r>
              <a:rPr lang="en-US" altLang="ja-JP" sz="1332" dirty="0">
                <a:solidFill>
                  <a:schemeClr val="tx1"/>
                </a:solidFill>
                <a:latin typeface="游明朝 Demibold" panose="02020600000000000000" pitchFamily="18" charset="-128"/>
                <a:ea typeface="游明朝 Demibold" panose="02020600000000000000" pitchFamily="18" charset="-128"/>
              </a:rPr>
              <a:t>N</a:t>
            </a:r>
            <a:r>
              <a:rPr lang="ja-JP" altLang="en-US" sz="1332" dirty="0">
                <a:solidFill>
                  <a:schemeClr val="tx1"/>
                </a:solidFill>
                <a:latin typeface="游明朝 Demibold" panose="02020600000000000000" pitchFamily="18" charset="-128"/>
                <a:ea typeface="游明朝 Demibold" panose="02020600000000000000" pitchFamily="18" charset="-128"/>
              </a:rPr>
              <a:t>￥</a:t>
            </a:r>
            <a:r>
              <a:rPr lang="en-US" altLang="ja-JP" sz="1332" dirty="0">
                <a:solidFill>
                  <a:schemeClr val="tx1"/>
                </a:solidFill>
                <a:latin typeface="游明朝 Demibold" panose="02020600000000000000" pitchFamily="18" charset="-128"/>
                <a:ea typeface="游明朝 Demibold" panose="02020600000000000000" pitchFamily="18" charset="-128"/>
              </a:rPr>
              <a:t>6.000</a:t>
            </a:r>
            <a:r>
              <a:rPr lang="ja-JP" altLang="en-US" sz="1332" dirty="0">
                <a:solidFill>
                  <a:schemeClr val="tx1"/>
                </a:solidFill>
                <a:latin typeface="游明朝 Demibold" panose="02020600000000000000" pitchFamily="18" charset="-128"/>
                <a:ea typeface="游明朝 Demibold" panose="02020600000000000000" pitchFamily="18" charset="-128"/>
              </a:rPr>
              <a:t>（税抜き）　　　　　　</a:t>
            </a:r>
          </a:p>
        </p:txBody>
      </p:sp>
      <p:sp>
        <p:nvSpPr>
          <p:cNvPr id="25" name="テキスト ボックス 24">
            <a:extLst>
              <a:ext uri="{FF2B5EF4-FFF2-40B4-BE49-F238E27FC236}">
                <a16:creationId xmlns:a16="http://schemas.microsoft.com/office/drawing/2014/main" id="{692D4F87-D520-4460-8D00-D693C1313913}"/>
              </a:ext>
            </a:extLst>
          </p:cNvPr>
          <p:cNvSpPr txBox="1"/>
          <p:nvPr/>
        </p:nvSpPr>
        <p:spPr>
          <a:xfrm>
            <a:off x="190451" y="746353"/>
            <a:ext cx="5191245" cy="861133"/>
          </a:xfrm>
          <a:prstGeom prst="rect">
            <a:avLst/>
          </a:prstGeom>
          <a:noFill/>
        </p:spPr>
        <p:txBody>
          <a:bodyPr wrap="square" rtlCol="0">
            <a:spAutoFit/>
          </a:bodyPr>
          <a:lstStyle/>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〇ヒト幹細胞培養液　</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10</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H1</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（お肌の保湿）５つをオリジナルナノカプセル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5">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5">
                    <a:lumMod val="75000"/>
                  </a:schemeClr>
                </a:solidFill>
                <a:latin typeface="游明朝 Demibold" panose="02020600000000000000" pitchFamily="18" charset="-128"/>
                <a:ea typeface="游明朝 Demibold" panose="02020600000000000000" pitchFamily="18" charset="-128"/>
              </a:rPr>
              <a:t>P1</a:t>
            </a:r>
            <a:r>
              <a:rPr lang="ja-JP" altLang="en-US" sz="999" dirty="0">
                <a:solidFill>
                  <a:schemeClr val="accent5">
                    <a:lumMod val="75000"/>
                  </a:schemeClr>
                </a:solidFill>
                <a:latin typeface="游明朝 Demibold" panose="02020600000000000000" pitchFamily="18" charset="-128"/>
                <a:ea typeface="游明朝 Demibold" panose="02020600000000000000" pitchFamily="18" charset="-128"/>
              </a:rPr>
              <a:t>　（ターンオーバー・毛穴の機能性成分）５つをオリジナルカプセル</a:t>
            </a:r>
            <a:endParaRPr lang="en-US" altLang="ja-JP" sz="999" dirty="0">
              <a:solidFill>
                <a:schemeClr val="accent5">
                  <a:lumMod val="75000"/>
                </a:schemeClr>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〇オリジナルオーガニック</a:t>
            </a:r>
            <a:r>
              <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rPr>
              <a:t>9</a:t>
            </a: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種類配合</a:t>
            </a:r>
            <a:endPar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endParaRPr>
          </a:p>
          <a:p>
            <a:endParaRPr lang="en-US" altLang="ja-JP" sz="999" dirty="0">
              <a:latin typeface="游明朝 Demibold" panose="02020600000000000000" pitchFamily="18" charset="-128"/>
              <a:ea typeface="游明朝 Demibold" panose="02020600000000000000" pitchFamily="18" charset="-128"/>
            </a:endParaRPr>
          </a:p>
        </p:txBody>
      </p:sp>
      <p:grpSp>
        <p:nvGrpSpPr>
          <p:cNvPr id="12" name="グループ化 11">
            <a:extLst>
              <a:ext uri="{FF2B5EF4-FFF2-40B4-BE49-F238E27FC236}">
                <a16:creationId xmlns:a16="http://schemas.microsoft.com/office/drawing/2014/main" id="{3D6EB18A-2923-4893-B67C-A2E9C8AFF4A0}"/>
              </a:ext>
            </a:extLst>
          </p:cNvPr>
          <p:cNvGrpSpPr/>
          <p:nvPr/>
        </p:nvGrpSpPr>
        <p:grpSpPr>
          <a:xfrm>
            <a:off x="170183" y="5873725"/>
            <a:ext cx="2879352" cy="841727"/>
            <a:chOff x="857242" y="5595814"/>
            <a:chExt cx="2594825" cy="841727"/>
          </a:xfrm>
        </p:grpSpPr>
        <p:sp>
          <p:nvSpPr>
            <p:cNvPr id="22" name="テキスト ボックス 21">
              <a:extLst>
                <a:ext uri="{FF2B5EF4-FFF2-40B4-BE49-F238E27FC236}">
                  <a16:creationId xmlns:a16="http://schemas.microsoft.com/office/drawing/2014/main" id="{D5872A61-28B3-4BDA-8B11-DDF26543E404}"/>
                </a:ext>
              </a:extLst>
            </p:cNvPr>
            <p:cNvSpPr txBox="1"/>
            <p:nvPr/>
          </p:nvSpPr>
          <p:spPr>
            <a:xfrm>
              <a:off x="1053545" y="5631924"/>
              <a:ext cx="2328691" cy="76950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ガラクトアラビナン</a:t>
              </a:r>
              <a:endParaRPr lang="en-US" altLang="ja-JP" sz="1166" b="1"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新しい細胞を増強させることで古い細胞を押し上げ</a:t>
              </a:r>
              <a:r>
                <a:rPr lang="ja-JP" altLang="en-US" sz="999" dirty="0">
                  <a:latin typeface="游明朝" panose="02020400000000000000" pitchFamily="18" charset="-128"/>
                  <a:ea typeface="游明朝" panose="02020400000000000000" pitchFamily="18" charset="-128"/>
                </a:rPr>
                <a:t>、優しく除去する天然由来のマイルドなピーリング。</a:t>
              </a:r>
              <a:endParaRPr lang="en-US" altLang="ja-JP" sz="999" dirty="0">
                <a:latin typeface="游明朝" panose="02020400000000000000" pitchFamily="18" charset="-128"/>
                <a:ea typeface="游明朝" panose="02020400000000000000" pitchFamily="18" charset="-128"/>
              </a:endParaRPr>
            </a:p>
          </p:txBody>
        </p:sp>
        <p:sp>
          <p:nvSpPr>
            <p:cNvPr id="23" name="四角形: 角を丸くする 22">
              <a:extLst>
                <a:ext uri="{FF2B5EF4-FFF2-40B4-BE49-F238E27FC236}">
                  <a16:creationId xmlns:a16="http://schemas.microsoft.com/office/drawing/2014/main" id="{B0180D40-8321-4C64-A527-F29BF6B98E87}"/>
                </a:ext>
              </a:extLst>
            </p:cNvPr>
            <p:cNvSpPr/>
            <p:nvPr/>
          </p:nvSpPr>
          <p:spPr>
            <a:xfrm>
              <a:off x="857242" y="5595814"/>
              <a:ext cx="2594825" cy="8417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四角形: 角を丸くする 23">
            <a:extLst>
              <a:ext uri="{FF2B5EF4-FFF2-40B4-BE49-F238E27FC236}">
                <a16:creationId xmlns:a16="http://schemas.microsoft.com/office/drawing/2014/main" id="{56B6BFEA-074F-4D26-A305-D6725A8E5291}"/>
              </a:ext>
            </a:extLst>
          </p:cNvPr>
          <p:cNvSpPr/>
          <p:nvPr/>
        </p:nvSpPr>
        <p:spPr>
          <a:xfrm>
            <a:off x="3136000" y="5873724"/>
            <a:ext cx="2792766" cy="841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18CA387-9C1D-4721-A340-469CA7B8AFE9}"/>
              </a:ext>
            </a:extLst>
          </p:cNvPr>
          <p:cNvSpPr txBox="1"/>
          <p:nvPr/>
        </p:nvSpPr>
        <p:spPr>
          <a:xfrm>
            <a:off x="6224082" y="5162906"/>
            <a:ext cx="3146913" cy="1527469"/>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　フウチョウソウ葉エキス</a:t>
            </a:r>
            <a:endParaRPr lang="en-US" altLang="ja-JP" sz="1166" b="1" dirty="0">
              <a:latin typeface="游明朝" panose="02020400000000000000" pitchFamily="18" charset="-128"/>
              <a:ea typeface="游明朝" panose="02020400000000000000" pitchFamily="18" charset="-128"/>
            </a:endParaRPr>
          </a:p>
          <a:p>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Demibold" panose="02020600000000000000" pitchFamily="18" charset="-128"/>
                <a:ea typeface="游明朝 Demibold" panose="02020600000000000000" pitchFamily="18" charset="-128"/>
              </a:rPr>
              <a:t>皮脂過剰状態の時のみ、</a:t>
            </a:r>
            <a:r>
              <a:rPr lang="ja-JP" altLang="en-US" sz="999" dirty="0">
                <a:solidFill>
                  <a:srgbClr val="FF0000"/>
                </a:solidFill>
                <a:latin typeface="游明朝 Demibold" panose="02020600000000000000" pitchFamily="18" charset="-128"/>
                <a:ea typeface="游明朝 Demibold" panose="02020600000000000000" pitchFamily="18" charset="-128"/>
              </a:rPr>
              <a:t>皮脂量を正常レベルに戻し、必要以上に抑制しません。</a:t>
            </a:r>
            <a:endParaRPr lang="en-US" altLang="ja-JP" sz="999" dirty="0">
              <a:solidFill>
                <a:srgbClr val="FF0000"/>
              </a:solidFill>
              <a:latin typeface="游明朝 Demibold" panose="02020600000000000000" pitchFamily="18" charset="-128"/>
              <a:ea typeface="游明朝 Demibold" panose="02020600000000000000" pitchFamily="18" charset="-128"/>
            </a:endParaRPr>
          </a:p>
          <a:p>
            <a:r>
              <a:rPr lang="ja-JP" altLang="en-US" sz="999" dirty="0">
                <a:latin typeface="游明朝 Demibold" panose="02020600000000000000" pitchFamily="18" charset="-128"/>
                <a:ea typeface="游明朝 Demibold" panose="02020600000000000000" pitchFamily="18" charset="-128"/>
              </a:rPr>
              <a:t>酸化ストレス（</a:t>
            </a:r>
            <a:r>
              <a:rPr lang="en-US" altLang="ja-JP" sz="999" dirty="0">
                <a:latin typeface="游明朝 Demibold" panose="02020600000000000000" pitchFamily="18" charset="-128"/>
                <a:ea typeface="游明朝 Demibold" panose="02020600000000000000" pitchFamily="18" charset="-128"/>
              </a:rPr>
              <a:t>UV</a:t>
            </a:r>
            <a:r>
              <a:rPr lang="ja-JP" altLang="en-US" sz="999" dirty="0">
                <a:latin typeface="游明朝 Demibold" panose="02020600000000000000" pitchFamily="18" charset="-128"/>
                <a:ea typeface="游明朝 Demibold" panose="02020600000000000000" pitchFamily="18" charset="-128"/>
              </a:rPr>
              <a:t>、活性酸素）による皮脂の酸化を抑え、皮脂の質を改善します。</a:t>
            </a:r>
            <a:endParaRPr lang="en-US" altLang="ja-JP" sz="999" dirty="0">
              <a:latin typeface="游明朝 Demibold" panose="02020600000000000000" pitchFamily="18" charset="-128"/>
              <a:ea typeface="游明朝 Demibold" panose="02020600000000000000" pitchFamily="18" charset="-128"/>
            </a:endParaRPr>
          </a:p>
          <a:p>
            <a:r>
              <a:rPr lang="ja-JP" altLang="en-US" sz="999" dirty="0">
                <a:latin typeface="游明朝 Demibold" panose="02020600000000000000" pitchFamily="18" charset="-128"/>
                <a:ea typeface="游明朝 Demibold" panose="02020600000000000000" pitchFamily="18" charset="-128"/>
              </a:rPr>
              <a:t>アクネ菌の増殖により引き起こされる肌トラブルから肌を保護、ニキビによる炎症反応を正常レベルまで戻します。</a:t>
            </a:r>
            <a:endParaRPr lang="en-US" altLang="ja-JP" sz="999" dirty="0">
              <a:latin typeface="游明朝 Demibold" panose="02020600000000000000" pitchFamily="18" charset="-128"/>
              <a:ea typeface="游明朝 Demibold" panose="02020600000000000000" pitchFamily="18" charset="-128"/>
            </a:endParaRPr>
          </a:p>
        </p:txBody>
      </p:sp>
      <p:grpSp>
        <p:nvGrpSpPr>
          <p:cNvPr id="11" name="グループ化 10">
            <a:extLst>
              <a:ext uri="{FF2B5EF4-FFF2-40B4-BE49-F238E27FC236}">
                <a16:creationId xmlns:a16="http://schemas.microsoft.com/office/drawing/2014/main" id="{5FE0B77C-A198-4821-99A5-8BE5CF5EFFF2}"/>
              </a:ext>
            </a:extLst>
          </p:cNvPr>
          <p:cNvGrpSpPr/>
          <p:nvPr/>
        </p:nvGrpSpPr>
        <p:grpSpPr>
          <a:xfrm>
            <a:off x="3089566" y="3170459"/>
            <a:ext cx="2862946" cy="2596979"/>
            <a:chOff x="3539467" y="2639641"/>
            <a:chExt cx="2630665" cy="2596979"/>
          </a:xfrm>
        </p:grpSpPr>
        <p:sp>
          <p:nvSpPr>
            <p:cNvPr id="19" name="四角形: 角を丸くする 18">
              <a:extLst>
                <a:ext uri="{FF2B5EF4-FFF2-40B4-BE49-F238E27FC236}">
                  <a16:creationId xmlns:a16="http://schemas.microsoft.com/office/drawing/2014/main" id="{B8295C59-3821-49CB-8DE5-C694B73A2F65}"/>
                </a:ext>
              </a:extLst>
            </p:cNvPr>
            <p:cNvSpPr/>
            <p:nvPr/>
          </p:nvSpPr>
          <p:spPr>
            <a:xfrm>
              <a:off x="3539467" y="2639641"/>
              <a:ext cx="2630665" cy="25969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D1EDAF9-BC63-49DD-A689-BE039B710279}"/>
                </a:ext>
              </a:extLst>
            </p:cNvPr>
            <p:cNvSpPr txBox="1"/>
            <p:nvPr/>
          </p:nvSpPr>
          <p:spPr>
            <a:xfrm>
              <a:off x="3651820" y="2697369"/>
              <a:ext cx="2304347" cy="138454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パパイン酵素</a:t>
              </a:r>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Demibold" panose="02020600000000000000" pitchFamily="18" charset="-128"/>
                  <a:ea typeface="游明朝 Demibold" panose="02020600000000000000" pitchFamily="18" charset="-128"/>
                </a:rPr>
                <a:t>目立つ毛穴をしっかりと洗い上げる洗浄料などに配合されているパパイン酵素からなる成分は、肌をつるんと滑らかにするブライトニング効果があります。</a:t>
              </a:r>
              <a:r>
                <a:rPr lang="ja-JP" altLang="en-US" sz="999" dirty="0">
                  <a:solidFill>
                    <a:srgbClr val="FF0000"/>
                  </a:solidFill>
                  <a:latin typeface="游明朝 Demibold" panose="02020600000000000000" pitchFamily="18" charset="-128"/>
                  <a:ea typeface="游明朝 Demibold" panose="02020600000000000000" pitchFamily="18" charset="-128"/>
                </a:rPr>
                <a:t>新しい細胞を増やし、</a:t>
              </a:r>
              <a:endParaRPr lang="en-US" altLang="ja-JP" sz="999" dirty="0">
                <a:solidFill>
                  <a:srgbClr val="FF0000"/>
                </a:solidFill>
                <a:latin typeface="游明朝 Demibold" panose="02020600000000000000" pitchFamily="18" charset="-128"/>
                <a:ea typeface="游明朝 Demibold" panose="02020600000000000000" pitchFamily="18" charset="-128"/>
              </a:endParaRPr>
            </a:p>
            <a:p>
              <a:r>
                <a:rPr lang="ja-JP" altLang="en-US" sz="999" dirty="0">
                  <a:solidFill>
                    <a:srgbClr val="FF0000"/>
                  </a:solidFill>
                  <a:latin typeface="游明朝 Demibold" panose="02020600000000000000" pitchFamily="18" charset="-128"/>
                  <a:ea typeface="游明朝 Demibold" panose="02020600000000000000" pitchFamily="18" charset="-128"/>
                </a:rPr>
                <a:t>古い細胞を押し上げて健やかなターンオーバー</a:t>
              </a:r>
              <a:r>
                <a:rPr lang="ja-JP" altLang="en-US" sz="999" dirty="0">
                  <a:latin typeface="游明朝 Demibold" panose="02020600000000000000" pitchFamily="18" charset="-128"/>
                  <a:ea typeface="游明朝 Demibold" panose="02020600000000000000" pitchFamily="18" charset="-128"/>
                </a:rPr>
                <a:t>へ導きます。</a:t>
              </a:r>
              <a:endParaRPr lang="en-US" altLang="ja-JP" sz="999" b="1" dirty="0">
                <a:latin typeface="游明朝" panose="02020400000000000000" pitchFamily="18" charset="-128"/>
                <a:ea typeface="游明朝" panose="02020400000000000000" pitchFamily="18" charset="-128"/>
              </a:endParaRPr>
            </a:p>
          </p:txBody>
        </p:sp>
        <p:pic>
          <p:nvPicPr>
            <p:cNvPr id="27" name="図 26">
              <a:extLst>
                <a:ext uri="{FF2B5EF4-FFF2-40B4-BE49-F238E27FC236}">
                  <a16:creationId xmlns:a16="http://schemas.microsoft.com/office/drawing/2014/main" id="{4A283870-4122-49A9-9D18-5CF3DE6CC760}"/>
                </a:ext>
              </a:extLst>
            </p:cNvPr>
            <p:cNvPicPr>
              <a:picLocks noChangeAspect="1"/>
            </p:cNvPicPr>
            <p:nvPr/>
          </p:nvPicPr>
          <p:blipFill>
            <a:blip r:embed="rId2"/>
            <a:stretch>
              <a:fillRect/>
            </a:stretch>
          </p:blipFill>
          <p:spPr>
            <a:xfrm>
              <a:off x="4362351" y="4356481"/>
              <a:ext cx="1181298" cy="681607"/>
            </a:xfrm>
            <a:prstGeom prst="rect">
              <a:avLst/>
            </a:prstGeom>
          </p:spPr>
        </p:pic>
      </p:grpSp>
      <p:sp>
        <p:nvSpPr>
          <p:cNvPr id="28" name="テキスト ボックス 27">
            <a:extLst>
              <a:ext uri="{FF2B5EF4-FFF2-40B4-BE49-F238E27FC236}">
                <a16:creationId xmlns:a16="http://schemas.microsoft.com/office/drawing/2014/main" id="{CCB1D8A0-6E67-4933-BE9D-CF912CC99BBF}"/>
              </a:ext>
            </a:extLst>
          </p:cNvPr>
          <p:cNvSpPr txBox="1"/>
          <p:nvPr/>
        </p:nvSpPr>
        <p:spPr>
          <a:xfrm>
            <a:off x="3251426" y="5950198"/>
            <a:ext cx="2630665" cy="758669"/>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アボガド油脂肪酸ブチル・</a:t>
            </a:r>
            <a:endParaRPr lang="en-US" altLang="ja-JP" sz="1166" b="1" dirty="0">
              <a:latin typeface="游明朝" panose="02020400000000000000" pitchFamily="18" charset="-128"/>
              <a:ea typeface="游明朝" panose="02020400000000000000" pitchFamily="18" charset="-128"/>
            </a:endParaRPr>
          </a:p>
          <a:p>
            <a:r>
              <a:rPr lang="ja-JP" altLang="en-US" sz="1166" b="1" dirty="0">
                <a:latin typeface="游明朝" panose="02020400000000000000" pitchFamily="18" charset="-128"/>
                <a:ea typeface="游明朝" panose="02020400000000000000" pitchFamily="18" charset="-128"/>
              </a:rPr>
              <a:t>　　　　　　没食子酸プロピル</a:t>
            </a:r>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男性ホルモンを抑制することで、</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余分な皮脂を抑え、</a:t>
            </a:r>
            <a:r>
              <a:rPr lang="ja-JP" altLang="en-US" sz="999" dirty="0">
                <a:solidFill>
                  <a:srgbClr val="FF0000"/>
                </a:solidFill>
                <a:latin typeface="游明朝" panose="02020400000000000000" pitchFamily="18" charset="-128"/>
                <a:ea typeface="游明朝" panose="02020400000000000000" pitchFamily="18" charset="-128"/>
              </a:rPr>
              <a:t>脂毛穴を引き締めます</a:t>
            </a:r>
            <a:r>
              <a:rPr lang="ja-JP" altLang="en-US" sz="999" dirty="0">
                <a:latin typeface="游明朝" panose="02020400000000000000" pitchFamily="18" charset="-128"/>
                <a:ea typeface="游明朝" panose="02020400000000000000" pitchFamily="18" charset="-128"/>
              </a:rPr>
              <a:t>。</a:t>
            </a:r>
            <a:endParaRPr lang="en-US" altLang="ja-JP" sz="999" dirty="0">
              <a:latin typeface="游明朝" panose="02020400000000000000" pitchFamily="18" charset="-128"/>
              <a:ea typeface="游明朝" panose="02020400000000000000" pitchFamily="18" charset="-128"/>
            </a:endParaRPr>
          </a:p>
        </p:txBody>
      </p:sp>
      <p:grpSp>
        <p:nvGrpSpPr>
          <p:cNvPr id="2" name="グループ化 1">
            <a:extLst>
              <a:ext uri="{FF2B5EF4-FFF2-40B4-BE49-F238E27FC236}">
                <a16:creationId xmlns:a16="http://schemas.microsoft.com/office/drawing/2014/main" id="{5D9D59EA-E37A-406B-9279-5732AED2E0B6}"/>
              </a:ext>
            </a:extLst>
          </p:cNvPr>
          <p:cNvGrpSpPr/>
          <p:nvPr/>
        </p:nvGrpSpPr>
        <p:grpSpPr>
          <a:xfrm>
            <a:off x="7159084" y="3111788"/>
            <a:ext cx="2545103" cy="1853794"/>
            <a:chOff x="8034974" y="2737003"/>
            <a:chExt cx="2948216" cy="2175886"/>
          </a:xfrm>
        </p:grpSpPr>
        <p:pic>
          <p:nvPicPr>
            <p:cNvPr id="3" name="図 2" descr="人, ブラッシング, 口, 閉じる が含まれている画像&#10;&#10;自動的に生成された説明">
              <a:extLst>
                <a:ext uri="{FF2B5EF4-FFF2-40B4-BE49-F238E27FC236}">
                  <a16:creationId xmlns:a16="http://schemas.microsoft.com/office/drawing/2014/main" id="{7A68FDE7-1B64-418A-894A-5525043A7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5753" y="2737009"/>
              <a:ext cx="1477437" cy="1819284"/>
            </a:xfrm>
            <a:prstGeom prst="rect">
              <a:avLst/>
            </a:prstGeom>
          </p:spPr>
        </p:pic>
        <p:pic>
          <p:nvPicPr>
            <p:cNvPr id="7" name="図 6" descr="タトゥー が含まれている画像&#10;&#10;自動的に生成された説明">
              <a:extLst>
                <a:ext uri="{FF2B5EF4-FFF2-40B4-BE49-F238E27FC236}">
                  <a16:creationId xmlns:a16="http://schemas.microsoft.com/office/drawing/2014/main" id="{A9D7A124-237B-45E5-9A95-BFE6A1F949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668" b="16401"/>
            <a:stretch/>
          </p:blipFill>
          <p:spPr>
            <a:xfrm>
              <a:off x="8034974" y="2737003"/>
              <a:ext cx="1426642" cy="1819283"/>
            </a:xfrm>
            <a:prstGeom prst="rect">
              <a:avLst/>
            </a:prstGeom>
          </p:spPr>
        </p:pic>
        <p:sp>
          <p:nvSpPr>
            <p:cNvPr id="9" name="テキスト ボックス 8">
              <a:extLst>
                <a:ext uri="{FF2B5EF4-FFF2-40B4-BE49-F238E27FC236}">
                  <a16:creationId xmlns:a16="http://schemas.microsoft.com/office/drawing/2014/main" id="{AD8A33E7-EACB-4E28-816A-557712DE9A09}"/>
                </a:ext>
              </a:extLst>
            </p:cNvPr>
            <p:cNvSpPr txBox="1"/>
            <p:nvPr/>
          </p:nvSpPr>
          <p:spPr>
            <a:xfrm>
              <a:off x="8297948" y="4601656"/>
              <a:ext cx="2528791" cy="311233"/>
            </a:xfrm>
            <a:prstGeom prst="rect">
              <a:avLst/>
            </a:prstGeom>
            <a:noFill/>
          </p:spPr>
          <p:txBody>
            <a:bodyPr wrap="square" rtlCol="0">
              <a:spAutoFit/>
            </a:bodyPr>
            <a:lstStyle/>
            <a:p>
              <a:r>
                <a:rPr lang="en-US" altLang="ja-JP" sz="916" dirty="0"/>
                <a:t>21</a:t>
              </a:r>
              <a:r>
                <a:rPr lang="ja-JP" altLang="en-US" sz="916" dirty="0"/>
                <a:t>歳　女性　</a:t>
              </a:r>
              <a:r>
                <a:rPr lang="en-US" altLang="ja-JP" sz="916" dirty="0"/>
                <a:t>30</a:t>
              </a:r>
              <a:r>
                <a:rPr lang="ja-JP" altLang="en-US" sz="916" dirty="0"/>
                <a:t>日使用前後</a:t>
              </a:r>
            </a:p>
          </p:txBody>
        </p:sp>
      </p:grpSp>
      <p:grpSp>
        <p:nvGrpSpPr>
          <p:cNvPr id="4" name="グループ化 3">
            <a:extLst>
              <a:ext uri="{FF2B5EF4-FFF2-40B4-BE49-F238E27FC236}">
                <a16:creationId xmlns:a16="http://schemas.microsoft.com/office/drawing/2014/main" id="{9FA405F8-7540-4A2C-9BA5-EE41C874169C}"/>
              </a:ext>
            </a:extLst>
          </p:cNvPr>
          <p:cNvGrpSpPr/>
          <p:nvPr/>
        </p:nvGrpSpPr>
        <p:grpSpPr>
          <a:xfrm>
            <a:off x="190451" y="3096667"/>
            <a:ext cx="2824047" cy="2616128"/>
            <a:chOff x="821402" y="2604540"/>
            <a:chExt cx="2630665" cy="2616128"/>
          </a:xfrm>
        </p:grpSpPr>
        <p:sp>
          <p:nvSpPr>
            <p:cNvPr id="21" name="テキスト ボックス 20">
              <a:extLst>
                <a:ext uri="{FF2B5EF4-FFF2-40B4-BE49-F238E27FC236}">
                  <a16:creationId xmlns:a16="http://schemas.microsoft.com/office/drawing/2014/main" id="{8C6286BF-7083-4245-B34D-6E7C535A03F5}"/>
                </a:ext>
              </a:extLst>
            </p:cNvPr>
            <p:cNvSpPr txBox="1"/>
            <p:nvPr/>
          </p:nvSpPr>
          <p:spPr>
            <a:xfrm>
              <a:off x="850582" y="2678332"/>
              <a:ext cx="2509962" cy="1769010"/>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フルーツリンクルプロテクト</a:t>
              </a:r>
              <a:endParaRPr lang="en-US" altLang="ja-JP" sz="1166" b="1" dirty="0">
                <a:latin typeface="游明朝" panose="02020400000000000000" pitchFamily="18" charset="-128"/>
                <a:ea typeface="游明朝" panose="02020400000000000000" pitchFamily="18" charset="-128"/>
              </a:endParaRPr>
            </a:p>
            <a:p>
              <a:r>
                <a:rPr lang="ja-JP" altLang="en-US" sz="1166" b="1" dirty="0">
                  <a:latin typeface="游明朝" panose="02020400000000000000" pitchFamily="18" charset="-128"/>
                  <a:ea typeface="游明朝" panose="02020400000000000000" pitchFamily="18" charset="-128"/>
                </a:rPr>
                <a:t>エッセンス</a:t>
              </a:r>
              <a:r>
                <a:rPr lang="en-US" altLang="ja-JP" sz="1166" b="1" dirty="0">
                  <a:latin typeface="游明朝" panose="02020400000000000000" pitchFamily="18" charset="-128"/>
                  <a:ea typeface="游明朝" panose="02020400000000000000" pitchFamily="18" charset="-128"/>
                </a:rPr>
                <a:t>【</a:t>
              </a:r>
              <a:r>
                <a:rPr lang="ja-JP" altLang="en-US" sz="1166" b="1" dirty="0">
                  <a:latin typeface="游明朝" panose="02020400000000000000" pitchFamily="18" charset="-128"/>
                  <a:ea typeface="游明朝" panose="02020400000000000000" pitchFamily="18" charset="-128"/>
                </a:rPr>
                <a:t>オレンジ・グレープフルーツ・サンザシエキス・ナツメ・ライム＝果汁エキス</a:t>
              </a:r>
              <a:r>
                <a:rPr lang="en-US" altLang="ja-JP" sz="1166" b="1" dirty="0">
                  <a:latin typeface="游明朝" panose="02020400000000000000" pitchFamily="18" charset="-128"/>
                  <a:ea typeface="游明朝" panose="02020400000000000000" pitchFamily="18" charset="-128"/>
                </a:rPr>
                <a:t>】</a:t>
              </a:r>
            </a:p>
            <a:p>
              <a:r>
                <a:rPr lang="ja-JP" altLang="en-US" sz="999" dirty="0">
                  <a:latin typeface="游明朝" panose="02020400000000000000" pitchFamily="18" charset="-128"/>
                  <a:ea typeface="游明朝" panose="02020400000000000000" pitchFamily="18" charset="-128"/>
                </a:rPr>
                <a:t>表皮老化細胞が溜まらないように、ピーリング作用の</a:t>
              </a:r>
              <a:r>
                <a:rPr lang="ja-JP" altLang="en-US" sz="999" dirty="0">
                  <a:solidFill>
                    <a:srgbClr val="FF0000"/>
                  </a:solidFill>
                  <a:latin typeface="游明朝" panose="02020400000000000000" pitchFamily="18" charset="-128"/>
                  <a:ea typeface="游明朝" panose="02020400000000000000" pitchFamily="18" charset="-128"/>
                </a:rPr>
                <a:t>強弱が異なる</a:t>
              </a:r>
              <a:r>
                <a:rPr lang="en-US" altLang="ja-JP" sz="999" dirty="0">
                  <a:solidFill>
                    <a:srgbClr val="FF0000"/>
                  </a:solidFill>
                  <a:latin typeface="游明朝" panose="02020400000000000000" pitchFamily="18" charset="-128"/>
                  <a:ea typeface="游明朝" panose="02020400000000000000" pitchFamily="18" charset="-128"/>
                </a:rPr>
                <a:t>7</a:t>
              </a:r>
              <a:r>
                <a:rPr lang="ja-JP" altLang="en-US" sz="999" dirty="0">
                  <a:solidFill>
                    <a:srgbClr val="FF0000"/>
                  </a:solidFill>
                  <a:latin typeface="游明朝" panose="02020400000000000000" pitchFamily="18" charset="-128"/>
                  <a:ea typeface="游明朝" panose="02020400000000000000" pitchFamily="18" charset="-128"/>
                </a:rPr>
                <a:t>種の果汁エキス</a:t>
              </a:r>
              <a:r>
                <a:rPr lang="ja-JP" altLang="en-US" sz="999" dirty="0">
                  <a:latin typeface="游明朝" panose="02020400000000000000" pitchFamily="18" charset="-128"/>
                  <a:ea typeface="游明朝" panose="02020400000000000000" pitchFamily="18" charset="-128"/>
                </a:rPr>
                <a:t>を配合。</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そうすることで、老廃物を優しく除去。</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肌本来の力を高め、大人ニキビも防ぎます。</a:t>
              </a:r>
              <a:endParaRPr lang="en-US" altLang="ja-JP" sz="999" dirty="0">
                <a:latin typeface="游明朝" panose="02020400000000000000" pitchFamily="18" charset="-128"/>
                <a:ea typeface="游明朝" panose="02020400000000000000" pitchFamily="18" charset="-128"/>
              </a:endParaRPr>
            </a:p>
          </p:txBody>
        </p:sp>
        <p:pic>
          <p:nvPicPr>
            <p:cNvPr id="18" name="図 17">
              <a:extLst>
                <a:ext uri="{FF2B5EF4-FFF2-40B4-BE49-F238E27FC236}">
                  <a16:creationId xmlns:a16="http://schemas.microsoft.com/office/drawing/2014/main" id="{0B47AEED-A001-4297-B563-E475BE65F7D5}"/>
                </a:ext>
              </a:extLst>
            </p:cNvPr>
            <p:cNvPicPr>
              <a:picLocks noChangeAspect="1"/>
            </p:cNvPicPr>
            <p:nvPr/>
          </p:nvPicPr>
          <p:blipFill rotWithShape="1">
            <a:blip r:embed="rId5"/>
            <a:srcRect b="16109"/>
            <a:stretch/>
          </p:blipFill>
          <p:spPr>
            <a:xfrm>
              <a:off x="1574268" y="4403839"/>
              <a:ext cx="1124933" cy="720063"/>
            </a:xfrm>
            <a:prstGeom prst="rect">
              <a:avLst/>
            </a:prstGeom>
          </p:spPr>
        </p:pic>
        <p:sp>
          <p:nvSpPr>
            <p:cNvPr id="32" name="四角形: 角を丸くする 31">
              <a:extLst>
                <a:ext uri="{FF2B5EF4-FFF2-40B4-BE49-F238E27FC236}">
                  <a16:creationId xmlns:a16="http://schemas.microsoft.com/office/drawing/2014/main" id="{AD62729E-D9AF-4C35-B844-771ED85108E6}"/>
                </a:ext>
              </a:extLst>
            </p:cNvPr>
            <p:cNvSpPr/>
            <p:nvPr/>
          </p:nvSpPr>
          <p:spPr>
            <a:xfrm>
              <a:off x="821402" y="2604540"/>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2" name="図 51" descr="水のボトル&#10;&#10;自動的に生成された説明">
            <a:extLst>
              <a:ext uri="{FF2B5EF4-FFF2-40B4-BE49-F238E27FC236}">
                <a16:creationId xmlns:a16="http://schemas.microsoft.com/office/drawing/2014/main" id="{FB8EDD51-1252-4751-930C-19809E38604F}"/>
              </a:ext>
            </a:extLst>
          </p:cNvPr>
          <p:cNvPicPr>
            <a:picLocks noChangeAspect="1"/>
          </p:cNvPicPr>
          <p:nvPr/>
        </p:nvPicPr>
        <p:blipFill>
          <a:blip r:embed="rId6"/>
          <a:stretch>
            <a:fillRect/>
          </a:stretch>
        </p:blipFill>
        <p:spPr>
          <a:xfrm>
            <a:off x="6172819" y="2888418"/>
            <a:ext cx="570165" cy="2065435"/>
          </a:xfrm>
          <a:prstGeom prst="rect">
            <a:avLst/>
          </a:prstGeom>
        </p:spPr>
      </p:pic>
      <p:sp>
        <p:nvSpPr>
          <p:cNvPr id="53" name="テキスト ボックス 52">
            <a:extLst>
              <a:ext uri="{FF2B5EF4-FFF2-40B4-BE49-F238E27FC236}">
                <a16:creationId xmlns:a16="http://schemas.microsoft.com/office/drawing/2014/main" id="{4E44493D-E764-4C25-B27C-5B2A8369CE26}"/>
              </a:ext>
            </a:extLst>
          </p:cNvPr>
          <p:cNvSpPr txBox="1"/>
          <p:nvPr/>
        </p:nvSpPr>
        <p:spPr>
          <a:xfrm>
            <a:off x="1817449" y="2700032"/>
            <a:ext cx="2394097" cy="343492"/>
          </a:xfrm>
          <a:prstGeom prst="rect">
            <a:avLst/>
          </a:prstGeom>
          <a:noFill/>
        </p:spPr>
        <p:txBody>
          <a:bodyPr wrap="square" rtlCol="0">
            <a:spAutoFit/>
          </a:bodyPr>
          <a:lstStyle/>
          <a:p>
            <a:r>
              <a:rPr kumimoji="1" lang="ja-JP" altLang="en-US" dirty="0">
                <a:solidFill>
                  <a:srgbClr val="FF0000"/>
                </a:solidFill>
                <a:latin typeface="游明朝 Demibold" panose="02020600000000000000" pitchFamily="18" charset="-128"/>
                <a:ea typeface="游明朝 Demibold" panose="02020600000000000000" pitchFamily="18" charset="-128"/>
              </a:rPr>
              <a:t>サロン様支持率</a:t>
            </a:r>
            <a:r>
              <a:rPr kumimoji="1" lang="en-US" altLang="ja-JP" dirty="0">
                <a:solidFill>
                  <a:srgbClr val="FF0000"/>
                </a:solidFill>
                <a:latin typeface="游明朝 Demibold" panose="02020600000000000000" pitchFamily="18" charset="-128"/>
                <a:ea typeface="游明朝 Demibold" panose="02020600000000000000" pitchFamily="18" charset="-128"/>
              </a:rPr>
              <a:t>NO1</a:t>
            </a:r>
            <a:endParaRPr kumimoji="1" lang="ja-JP" altLang="en-US" dirty="0">
              <a:solidFill>
                <a:srgbClr val="FF0000"/>
              </a:solidFill>
              <a:latin typeface="游明朝 Demibold" panose="02020600000000000000" pitchFamily="18" charset="-128"/>
              <a:ea typeface="游明朝 Demibold" panose="02020600000000000000" pitchFamily="18" charset="-128"/>
            </a:endParaRPr>
          </a:p>
        </p:txBody>
      </p:sp>
      <p:sp>
        <p:nvSpPr>
          <p:cNvPr id="5" name="テキスト ボックス 4">
            <a:extLst>
              <a:ext uri="{FF2B5EF4-FFF2-40B4-BE49-F238E27FC236}">
                <a16:creationId xmlns:a16="http://schemas.microsoft.com/office/drawing/2014/main" id="{B9B3F22B-6596-44DE-84C5-038F54428590}"/>
              </a:ext>
            </a:extLst>
          </p:cNvPr>
          <p:cNvSpPr txBox="1"/>
          <p:nvPr/>
        </p:nvSpPr>
        <p:spPr>
          <a:xfrm>
            <a:off x="205073" y="1689041"/>
            <a:ext cx="4789696" cy="7848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14400" fontAlgn="base">
              <a:spcBef>
                <a:spcPct val="0"/>
              </a:spcBef>
              <a:spcAft>
                <a:spcPct val="0"/>
              </a:spcAft>
              <a:defRPr/>
            </a:pPr>
            <a:r>
              <a:rPr kumimoji="1" lang="ja-JP" altLang="en-US" sz="900" dirty="0">
                <a:solidFill>
                  <a:prstClr val="black"/>
                </a:solidFill>
                <a:latin typeface="游明朝 Demibold" panose="02020600000000000000" pitchFamily="18" charset="-128"/>
                <a:ea typeface="游明朝 Demibold" panose="02020600000000000000" pitchFamily="18" charset="-128"/>
              </a:rPr>
              <a:t>・フルーツ酸のピーリング作用で優しく浮かして除去し透明肌へ</a:t>
            </a:r>
            <a:endParaRPr kumimoji="1" lang="en-US" altLang="ja-JP" sz="90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00" dirty="0">
                <a:solidFill>
                  <a:prstClr val="black"/>
                </a:solidFill>
                <a:latin typeface="游明朝 Demibold" panose="02020600000000000000" pitchFamily="18" charset="-128"/>
                <a:ea typeface="游明朝 Demibold" panose="02020600000000000000" pitchFamily="18" charset="-128"/>
              </a:rPr>
              <a:t>・古い角質を取り除くことで、ターンオーバーを促進し、スキンケアの浸透も</a:t>
            </a:r>
            <a:r>
              <a:rPr kumimoji="1" lang="en-US" altLang="ja-JP" sz="900" dirty="0">
                <a:solidFill>
                  <a:prstClr val="black"/>
                </a:solidFill>
                <a:latin typeface="游明朝 Demibold" panose="02020600000000000000" pitchFamily="18" charset="-128"/>
                <a:ea typeface="游明朝 Demibold" panose="02020600000000000000" pitchFamily="18" charset="-128"/>
              </a:rPr>
              <a:t>UP</a:t>
            </a:r>
            <a:r>
              <a:rPr kumimoji="1" lang="ja-JP" altLang="en-US" sz="900" dirty="0">
                <a:solidFill>
                  <a:prstClr val="black"/>
                </a:solidFill>
                <a:latin typeface="游明朝 Demibold" panose="02020600000000000000" pitchFamily="18" charset="-128"/>
                <a:ea typeface="游明朝 Demibold" panose="02020600000000000000" pitchFamily="18" charset="-128"/>
              </a:rPr>
              <a:t>します。</a:t>
            </a:r>
            <a:endParaRPr kumimoji="1" lang="en-US" altLang="ja-JP" sz="90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00" dirty="0">
                <a:solidFill>
                  <a:prstClr val="black"/>
                </a:solidFill>
                <a:latin typeface="游明朝 Demibold" panose="02020600000000000000" pitchFamily="18" charset="-128"/>
                <a:ea typeface="游明朝 Demibold" panose="02020600000000000000" pitchFamily="18" charset="-128"/>
              </a:rPr>
              <a:t>・パパイン酵素で毛穴・ぶつぶつ・黒ずみ除去しつるつる肌へ</a:t>
            </a:r>
            <a:endParaRPr kumimoji="1" lang="en-US" altLang="ja-JP" sz="90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00" dirty="0">
                <a:solidFill>
                  <a:prstClr val="black"/>
                </a:solidFill>
                <a:latin typeface="游明朝 Demibold" panose="02020600000000000000" pitchFamily="18" charset="-128"/>
                <a:ea typeface="游明朝 Demibold" panose="02020600000000000000" pitchFamily="18" charset="-128"/>
              </a:rPr>
              <a:t>・皮脂過剰の調整成分が皮脂トラブルを改善　、脂分で開いた</a:t>
            </a:r>
            <a:endParaRPr kumimoji="1" lang="en-US" altLang="ja-JP" sz="900"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900" dirty="0">
                <a:solidFill>
                  <a:prstClr val="black"/>
                </a:solidFill>
                <a:latin typeface="游明朝 Demibold" panose="02020600000000000000" pitchFamily="18" charset="-128"/>
                <a:ea typeface="游明朝 Demibold" panose="02020600000000000000" pitchFamily="18" charset="-128"/>
              </a:rPr>
              <a:t>　</a:t>
            </a:r>
            <a:r>
              <a:rPr kumimoji="1" lang="ja-JP" altLang="en-US" sz="900" dirty="0">
                <a:solidFill>
                  <a:prstClr val="black"/>
                </a:solidFill>
                <a:latin typeface="游明朝 Demibold" panose="02020600000000000000" pitchFamily="18" charset="-128"/>
                <a:ea typeface="游明朝 Demibold" panose="02020600000000000000" pitchFamily="18" charset="-128"/>
              </a:rPr>
              <a:t>毛穴を引き締める</a:t>
            </a:r>
            <a:endParaRPr kumimoji="1" lang="en-US" altLang="ja-JP" sz="900" dirty="0">
              <a:solidFill>
                <a:prstClr val="black"/>
              </a:solidFill>
              <a:latin typeface="游明朝 Demibold" panose="02020600000000000000" pitchFamily="18" charset="-128"/>
              <a:ea typeface="游明朝 Demibold" panose="02020600000000000000" pitchFamily="18" charset="-128"/>
            </a:endParaRPr>
          </a:p>
        </p:txBody>
      </p:sp>
      <p:grpSp>
        <p:nvGrpSpPr>
          <p:cNvPr id="33" name="グループ化 32">
            <a:extLst>
              <a:ext uri="{FF2B5EF4-FFF2-40B4-BE49-F238E27FC236}">
                <a16:creationId xmlns:a16="http://schemas.microsoft.com/office/drawing/2014/main" id="{F2457413-401D-40DF-9ABC-1650F4F8D0E1}"/>
              </a:ext>
            </a:extLst>
          </p:cNvPr>
          <p:cNvGrpSpPr/>
          <p:nvPr/>
        </p:nvGrpSpPr>
        <p:grpSpPr>
          <a:xfrm>
            <a:off x="5315110" y="916312"/>
            <a:ext cx="1808361" cy="1594919"/>
            <a:chOff x="5354745" y="808135"/>
            <a:chExt cx="1711990" cy="1464001"/>
          </a:xfrm>
        </p:grpSpPr>
        <p:grpSp>
          <p:nvGrpSpPr>
            <p:cNvPr id="34" name="グループ化 33">
              <a:extLst>
                <a:ext uri="{FF2B5EF4-FFF2-40B4-BE49-F238E27FC236}">
                  <a16:creationId xmlns:a16="http://schemas.microsoft.com/office/drawing/2014/main" id="{36EF7015-F2B5-42E6-920F-793213051EE9}"/>
                </a:ext>
              </a:extLst>
            </p:cNvPr>
            <p:cNvGrpSpPr/>
            <p:nvPr/>
          </p:nvGrpSpPr>
          <p:grpSpPr>
            <a:xfrm>
              <a:off x="5717173" y="808135"/>
              <a:ext cx="983036" cy="861774"/>
              <a:chOff x="944176" y="606321"/>
              <a:chExt cx="983036" cy="861774"/>
            </a:xfrm>
          </p:grpSpPr>
          <p:sp>
            <p:nvSpPr>
              <p:cNvPr id="41" name="フローチャート: 結合子 40">
                <a:extLst>
                  <a:ext uri="{FF2B5EF4-FFF2-40B4-BE49-F238E27FC236}">
                    <a16:creationId xmlns:a16="http://schemas.microsoft.com/office/drawing/2014/main" id="{F62E410A-537A-47F9-A684-641E789C12E6}"/>
                  </a:ext>
                </a:extLst>
              </p:cNvPr>
              <p:cNvSpPr/>
              <p:nvPr/>
            </p:nvSpPr>
            <p:spPr>
              <a:xfrm>
                <a:off x="1008435" y="606321"/>
                <a:ext cx="845143" cy="861774"/>
              </a:xfrm>
              <a:prstGeom prst="flowChartConnector">
                <a:avLst/>
              </a:prstGeom>
              <a:solidFill>
                <a:schemeClr val="accent1">
                  <a:lumMod val="7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1711675D-3D43-4083-A7D9-A7FB61962AC4}"/>
                  </a:ext>
                </a:extLst>
              </p:cNvPr>
              <p:cNvSpPr txBox="1"/>
              <p:nvPr/>
            </p:nvSpPr>
            <p:spPr>
              <a:xfrm>
                <a:off x="944176" y="882081"/>
                <a:ext cx="983036" cy="2616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100" b="1" dirty="0">
                    <a:solidFill>
                      <a:schemeClr val="bg1"/>
                    </a:solidFill>
                    <a:latin typeface="BIZ UDPゴシック" panose="020B0400000000000000" pitchFamily="50" charset="-128"/>
                    <a:ea typeface="BIZ UDPゴシック" panose="020B0400000000000000" pitchFamily="50" charset="-128"/>
                  </a:rPr>
                  <a:t>皮脂トラブル</a:t>
                </a:r>
                <a:endParaRPr kumimoji="1" lang="ja-JP" altLang="en-US" sz="11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35" name="グループ化 34">
              <a:extLst>
                <a:ext uri="{FF2B5EF4-FFF2-40B4-BE49-F238E27FC236}">
                  <a16:creationId xmlns:a16="http://schemas.microsoft.com/office/drawing/2014/main" id="{9B8902C2-B17E-4721-B38C-3B70163E875B}"/>
                </a:ext>
              </a:extLst>
            </p:cNvPr>
            <p:cNvGrpSpPr/>
            <p:nvPr/>
          </p:nvGrpSpPr>
          <p:grpSpPr>
            <a:xfrm>
              <a:off x="6172831" y="1405045"/>
              <a:ext cx="893904" cy="861774"/>
              <a:chOff x="959674" y="606321"/>
              <a:chExt cx="893904" cy="861774"/>
            </a:xfrm>
          </p:grpSpPr>
          <p:sp>
            <p:nvSpPr>
              <p:cNvPr id="39" name="フローチャート: 結合子 38">
                <a:extLst>
                  <a:ext uri="{FF2B5EF4-FFF2-40B4-BE49-F238E27FC236}">
                    <a16:creationId xmlns:a16="http://schemas.microsoft.com/office/drawing/2014/main" id="{961153A2-A27F-45EA-8CC4-3180AF0B107D}"/>
                  </a:ext>
                </a:extLst>
              </p:cNvPr>
              <p:cNvSpPr/>
              <p:nvPr/>
            </p:nvSpPr>
            <p:spPr>
              <a:xfrm>
                <a:off x="1008435" y="606321"/>
                <a:ext cx="845143" cy="861774"/>
              </a:xfrm>
              <a:prstGeom prst="flowChartConnector">
                <a:avLst/>
              </a:prstGeom>
              <a:solidFill>
                <a:schemeClr val="accent1">
                  <a:lumMod val="7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939F60B3-3B06-4D08-99D7-D2D7B2A16CF4}"/>
                  </a:ext>
                </a:extLst>
              </p:cNvPr>
              <p:cNvSpPr txBox="1"/>
              <p:nvPr/>
            </p:nvSpPr>
            <p:spPr>
              <a:xfrm>
                <a:off x="959674" y="864121"/>
                <a:ext cx="893904" cy="276999"/>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sz="1200" b="1" dirty="0">
                    <a:solidFill>
                      <a:schemeClr val="bg1"/>
                    </a:solidFill>
                    <a:latin typeface="BIZ UDPゴシック" panose="020B0400000000000000" pitchFamily="50" charset="-128"/>
                    <a:ea typeface="BIZ UDPゴシック" panose="020B0400000000000000" pitchFamily="50" charset="-128"/>
                  </a:rPr>
                  <a:t>毛穴、キメ</a:t>
                </a:r>
              </a:p>
            </p:txBody>
          </p:sp>
        </p:grpSp>
        <p:grpSp>
          <p:nvGrpSpPr>
            <p:cNvPr id="36" name="グループ化 35">
              <a:extLst>
                <a:ext uri="{FF2B5EF4-FFF2-40B4-BE49-F238E27FC236}">
                  <a16:creationId xmlns:a16="http://schemas.microsoft.com/office/drawing/2014/main" id="{63BA68DC-8224-48E1-B46A-B0AEB8FC4ABA}"/>
                </a:ext>
              </a:extLst>
            </p:cNvPr>
            <p:cNvGrpSpPr/>
            <p:nvPr/>
          </p:nvGrpSpPr>
          <p:grpSpPr>
            <a:xfrm>
              <a:off x="5354745" y="1410362"/>
              <a:ext cx="983036" cy="861774"/>
              <a:chOff x="944176" y="606321"/>
              <a:chExt cx="983036" cy="861774"/>
            </a:xfrm>
          </p:grpSpPr>
          <p:sp>
            <p:nvSpPr>
              <p:cNvPr id="37" name="フローチャート: 結合子 36">
                <a:extLst>
                  <a:ext uri="{FF2B5EF4-FFF2-40B4-BE49-F238E27FC236}">
                    <a16:creationId xmlns:a16="http://schemas.microsoft.com/office/drawing/2014/main" id="{65BAD1B8-8014-4AB5-98B1-1B43E03665D6}"/>
                  </a:ext>
                </a:extLst>
              </p:cNvPr>
              <p:cNvSpPr/>
              <p:nvPr/>
            </p:nvSpPr>
            <p:spPr>
              <a:xfrm>
                <a:off x="1008435" y="606321"/>
                <a:ext cx="845143" cy="861774"/>
              </a:xfrm>
              <a:prstGeom prst="flowChartConnector">
                <a:avLst/>
              </a:prstGeom>
              <a:solidFill>
                <a:schemeClr val="accent1">
                  <a:lumMod val="75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17DAEDAA-E510-44D4-93E2-661A25F35EB7}"/>
                  </a:ext>
                </a:extLst>
              </p:cNvPr>
              <p:cNvSpPr txBox="1"/>
              <p:nvPr/>
            </p:nvSpPr>
            <p:spPr>
              <a:xfrm>
                <a:off x="944176" y="882081"/>
                <a:ext cx="983036" cy="2616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100" b="1" dirty="0">
                    <a:solidFill>
                      <a:schemeClr val="bg1"/>
                    </a:solidFill>
                    <a:latin typeface="BIZ UDPゴシック" panose="020B0400000000000000" pitchFamily="50" charset="-128"/>
                    <a:ea typeface="BIZ UDPゴシック" panose="020B0400000000000000" pitchFamily="50" charset="-128"/>
                  </a:rPr>
                  <a:t>化粧ノリＵＰ</a:t>
                </a:r>
                <a:endParaRPr kumimoji="1" lang="ja-JP" altLang="en-US" sz="1100" b="1" dirty="0">
                  <a:solidFill>
                    <a:schemeClr val="bg1"/>
                  </a:solidFill>
                  <a:latin typeface="BIZ UDPゴシック" panose="020B0400000000000000" pitchFamily="50" charset="-128"/>
                  <a:ea typeface="BIZ UDPゴシック" panose="020B0400000000000000" pitchFamily="50" charset="-128"/>
                </a:endParaRPr>
              </a:p>
            </p:txBody>
          </p:sp>
        </p:grpSp>
      </p:grpSp>
      <p:pic>
        <p:nvPicPr>
          <p:cNvPr id="6" name="図 5">
            <a:extLst>
              <a:ext uri="{FF2B5EF4-FFF2-40B4-BE49-F238E27FC236}">
                <a16:creationId xmlns:a16="http://schemas.microsoft.com/office/drawing/2014/main" id="{0E9777FF-89FA-451C-ABE3-23800BBED54A}"/>
              </a:ext>
            </a:extLst>
          </p:cNvPr>
          <p:cNvPicPr>
            <a:picLocks noChangeAspect="1"/>
          </p:cNvPicPr>
          <p:nvPr/>
        </p:nvPicPr>
        <p:blipFill>
          <a:blip r:embed="rId7"/>
          <a:stretch>
            <a:fillRect/>
          </a:stretch>
        </p:blipFill>
        <p:spPr>
          <a:xfrm>
            <a:off x="7496741" y="682127"/>
            <a:ext cx="2246131" cy="2252604"/>
          </a:xfrm>
          <a:prstGeom prst="rect">
            <a:avLst/>
          </a:prstGeom>
        </p:spPr>
      </p:pic>
      <p:sp>
        <p:nvSpPr>
          <p:cNvPr id="14" name="スライド番号プレースホルダー 13">
            <a:extLst>
              <a:ext uri="{FF2B5EF4-FFF2-40B4-BE49-F238E27FC236}">
                <a16:creationId xmlns:a16="http://schemas.microsoft.com/office/drawing/2014/main" id="{DEB080B7-257A-474E-B1C6-F1C976155E1A}"/>
              </a:ext>
            </a:extLst>
          </p:cNvPr>
          <p:cNvSpPr>
            <a:spLocks noGrp="1"/>
          </p:cNvSpPr>
          <p:nvPr>
            <p:ph type="sldNum" sz="quarter" idx="12"/>
          </p:nvPr>
        </p:nvSpPr>
        <p:spPr/>
        <p:txBody>
          <a:bodyPr/>
          <a:lstStyle/>
          <a:p>
            <a:pPr rtl="0"/>
            <a:fld id="{34B7E4EF-A1BD-40F4-AB7B-04F084DD991D}" type="slidenum">
              <a:rPr lang="en-US" altLang="ja-JP" noProof="0" smtClean="0"/>
              <a:t>18</a:t>
            </a:fld>
            <a:endParaRPr lang="ja-JP" altLang="en-US" noProof="0" dirty="0"/>
          </a:p>
        </p:txBody>
      </p:sp>
    </p:spTree>
    <p:extLst>
      <p:ext uri="{BB962C8B-B14F-4D97-AF65-F5344CB8AC3E}">
        <p14:creationId xmlns:p14="http://schemas.microsoft.com/office/powerpoint/2010/main" val="177732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692D4F87-D520-4460-8D00-D693C1313913}"/>
              </a:ext>
            </a:extLst>
          </p:cNvPr>
          <p:cNvSpPr txBox="1"/>
          <p:nvPr/>
        </p:nvSpPr>
        <p:spPr>
          <a:xfrm>
            <a:off x="328370" y="696675"/>
            <a:ext cx="4291402" cy="861133"/>
          </a:xfrm>
          <a:prstGeom prst="rect">
            <a:avLst/>
          </a:prstGeom>
          <a:noFill/>
        </p:spPr>
        <p:txBody>
          <a:bodyPr wrap="square" rtlCol="0">
            <a:spAutoFit/>
          </a:bodyPr>
          <a:lstStyle/>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〇ヒト幹細胞培養液　</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10</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H1</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（お肌の保湿）５つをオリジナルナノカプセルに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rgbClr val="7030A0"/>
                </a:solidFill>
                <a:latin typeface="游明朝 Demibold" panose="02020600000000000000" pitchFamily="18" charset="-128"/>
                <a:ea typeface="游明朝 Demibold" panose="02020600000000000000" pitchFamily="18" charset="-128"/>
              </a:rPr>
              <a:t>〇</a:t>
            </a:r>
            <a:r>
              <a:rPr lang="en-US" altLang="ja-JP" sz="999" dirty="0">
                <a:solidFill>
                  <a:srgbClr val="7030A0"/>
                </a:solidFill>
                <a:latin typeface="游明朝 Demibold" panose="02020600000000000000" pitchFamily="18" charset="-128"/>
                <a:ea typeface="游明朝 Demibold" panose="02020600000000000000" pitchFamily="18" charset="-128"/>
              </a:rPr>
              <a:t>R1</a:t>
            </a:r>
            <a:r>
              <a:rPr lang="ja-JP" altLang="en-US" sz="999" dirty="0">
                <a:solidFill>
                  <a:srgbClr val="7030A0"/>
                </a:solidFill>
                <a:latin typeface="游明朝 Demibold" panose="02020600000000000000" pitchFamily="18" charset="-128"/>
                <a:ea typeface="游明朝 Demibold" panose="02020600000000000000" pitchFamily="18" charset="-128"/>
              </a:rPr>
              <a:t>　（弾力・ハリ機能性成分）５つをオリジナルカプセルに</a:t>
            </a:r>
            <a:endParaRPr lang="en-US" altLang="ja-JP" sz="999" dirty="0">
              <a:solidFill>
                <a:srgbClr val="7030A0"/>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〇オリジナルオーガニック</a:t>
            </a:r>
            <a:r>
              <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rPr>
              <a:t>9</a:t>
            </a: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種類配合</a:t>
            </a:r>
            <a:endPar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endParaRPr>
          </a:p>
          <a:p>
            <a:endParaRPr lang="en-US" altLang="ja-JP" sz="999" dirty="0">
              <a:latin typeface="游明朝 Demibold" panose="02020600000000000000" pitchFamily="18" charset="-128"/>
              <a:ea typeface="游明朝 Demibold" panose="02020600000000000000" pitchFamily="18" charset="-128"/>
            </a:endParaRPr>
          </a:p>
        </p:txBody>
      </p:sp>
      <p:pic>
        <p:nvPicPr>
          <p:cNvPr id="6" name="図 5">
            <a:extLst>
              <a:ext uri="{FF2B5EF4-FFF2-40B4-BE49-F238E27FC236}">
                <a16:creationId xmlns:a16="http://schemas.microsoft.com/office/drawing/2014/main" id="{450AB4D5-094C-4492-B630-33098B9690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153" y="3107222"/>
            <a:ext cx="561922" cy="2251197"/>
          </a:xfrm>
          <a:prstGeom prst="rect">
            <a:avLst/>
          </a:prstGeom>
        </p:spPr>
      </p:pic>
      <p:grpSp>
        <p:nvGrpSpPr>
          <p:cNvPr id="9" name="グループ化 8">
            <a:extLst>
              <a:ext uri="{FF2B5EF4-FFF2-40B4-BE49-F238E27FC236}">
                <a16:creationId xmlns:a16="http://schemas.microsoft.com/office/drawing/2014/main" id="{579EC8CA-9F4D-4D3F-AB5F-61FA0FCF8BAB}"/>
              </a:ext>
            </a:extLst>
          </p:cNvPr>
          <p:cNvGrpSpPr/>
          <p:nvPr/>
        </p:nvGrpSpPr>
        <p:grpSpPr>
          <a:xfrm>
            <a:off x="191550" y="2829239"/>
            <a:ext cx="2630665" cy="2616128"/>
            <a:chOff x="810761" y="2480209"/>
            <a:chExt cx="2630665" cy="2616128"/>
          </a:xfrm>
        </p:grpSpPr>
        <p:sp>
          <p:nvSpPr>
            <p:cNvPr id="21" name="テキスト ボックス 20">
              <a:extLst>
                <a:ext uri="{FF2B5EF4-FFF2-40B4-BE49-F238E27FC236}">
                  <a16:creationId xmlns:a16="http://schemas.microsoft.com/office/drawing/2014/main" id="{8C6286BF-7083-4245-B34D-6E7C535A03F5}"/>
                </a:ext>
              </a:extLst>
            </p:cNvPr>
            <p:cNvSpPr txBox="1"/>
            <p:nvPr/>
          </p:nvSpPr>
          <p:spPr>
            <a:xfrm>
              <a:off x="916705" y="2572454"/>
              <a:ext cx="2524721" cy="1569532"/>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チレッタセンブリエキス</a:t>
              </a:r>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ヒマラヤに咲くチレッタセンブリの葉から抽出した成分。</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創傷治癒</a:t>
              </a:r>
              <a:r>
                <a:rPr lang="ja-JP" altLang="en-US" sz="999" dirty="0">
                  <a:latin typeface="游明朝" panose="02020400000000000000" pitchFamily="18" charset="-128"/>
                  <a:ea typeface="游明朝" panose="02020400000000000000" pitchFamily="18" charset="-128"/>
                </a:rPr>
                <a:t>など薬効をもつ伝統的なアーユルヴェーダハーブ。</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若々しさに必要な成長因子の分泌を促進し、</a:t>
              </a:r>
              <a:r>
                <a:rPr lang="ja-JP" altLang="en-US" sz="999" dirty="0">
                  <a:solidFill>
                    <a:srgbClr val="FF0000"/>
                  </a:solidFill>
                  <a:latin typeface="游明朝" panose="02020400000000000000" pitchFamily="18" charset="-128"/>
                  <a:ea typeface="游明朝" panose="02020400000000000000" pitchFamily="18" charset="-128"/>
                </a:rPr>
                <a:t>しわ・キメを改善</a:t>
              </a:r>
              <a:r>
                <a:rPr lang="ja-JP" altLang="en-US" sz="999" dirty="0">
                  <a:latin typeface="游明朝" panose="02020400000000000000" pitchFamily="18" charset="-128"/>
                  <a:ea typeface="游明朝" panose="02020400000000000000" pitchFamily="18" charset="-128"/>
                </a:rPr>
                <a:t>。</a:t>
              </a:r>
              <a:endParaRPr lang="en-US" altLang="ja-JP" sz="999" dirty="0">
                <a:latin typeface="游明朝" panose="02020400000000000000" pitchFamily="18" charset="-128"/>
                <a:ea typeface="游明朝" panose="02020400000000000000" pitchFamily="18" charset="-128"/>
              </a:endParaRPr>
            </a:p>
            <a:p>
              <a:endParaRPr lang="en-US" altLang="ja-JP" sz="1202" dirty="0">
                <a:latin typeface="游明朝" panose="02020400000000000000" pitchFamily="18" charset="-128"/>
                <a:ea typeface="游明朝" panose="02020400000000000000" pitchFamily="18" charset="-128"/>
              </a:endParaRPr>
            </a:p>
            <a:p>
              <a:r>
                <a:rPr lang="en-US" altLang="ja-JP" sz="999" dirty="0">
                  <a:solidFill>
                    <a:srgbClr val="FF0000"/>
                  </a:solidFill>
                  <a:highlight>
                    <a:srgbClr val="C0C0C0"/>
                  </a:highlight>
                  <a:latin typeface="游明朝" panose="02020400000000000000" pitchFamily="18" charset="-128"/>
                  <a:ea typeface="游明朝" panose="02020400000000000000" pitchFamily="18" charset="-128"/>
                </a:rPr>
                <a:t>【In-cosmetics Global2015  </a:t>
              </a:r>
              <a:r>
                <a:rPr lang="ja-JP" altLang="en-US" sz="999" dirty="0">
                  <a:solidFill>
                    <a:srgbClr val="FF0000"/>
                  </a:solidFill>
                  <a:highlight>
                    <a:srgbClr val="C0C0C0"/>
                  </a:highlight>
                  <a:latin typeface="游明朝" panose="02020400000000000000" pitchFamily="18" charset="-128"/>
                  <a:ea typeface="游明朝" panose="02020400000000000000" pitchFamily="18" charset="-128"/>
                </a:rPr>
                <a:t>銀賞</a:t>
              </a:r>
              <a:r>
                <a:rPr lang="en-US" altLang="ja-JP" sz="999" dirty="0">
                  <a:solidFill>
                    <a:srgbClr val="FF0000"/>
                  </a:solidFill>
                  <a:highlight>
                    <a:srgbClr val="C0C0C0"/>
                  </a:highlight>
                  <a:latin typeface="游明朝" panose="02020400000000000000" pitchFamily="18" charset="-128"/>
                  <a:ea typeface="游明朝" panose="02020400000000000000" pitchFamily="18" charset="-128"/>
                </a:rPr>
                <a:t>】</a:t>
              </a:r>
            </a:p>
          </p:txBody>
        </p:sp>
        <p:sp>
          <p:nvSpPr>
            <p:cNvPr id="26" name="object 10">
              <a:extLst>
                <a:ext uri="{FF2B5EF4-FFF2-40B4-BE49-F238E27FC236}">
                  <a16:creationId xmlns:a16="http://schemas.microsoft.com/office/drawing/2014/main" id="{3B011A6A-AF96-4383-AAFB-307FBB82C44D}"/>
                </a:ext>
              </a:extLst>
            </p:cNvPr>
            <p:cNvSpPr/>
            <p:nvPr/>
          </p:nvSpPr>
          <p:spPr>
            <a:xfrm>
              <a:off x="929280" y="4222089"/>
              <a:ext cx="1111024" cy="744312"/>
            </a:xfrm>
            <a:prstGeom prst="rect">
              <a:avLst/>
            </a:prstGeom>
            <a:blipFill>
              <a:blip r:embed="rId3" cstate="print"/>
              <a:stretch>
                <a:fillRect/>
              </a:stretch>
            </a:blipFill>
          </p:spPr>
          <p:txBody>
            <a:bodyPr wrap="square" lIns="0" tIns="0" rIns="0" bIns="0" rtlCol="0"/>
            <a:lstStyle/>
            <a:p>
              <a:endParaRPr/>
            </a:p>
          </p:txBody>
        </p:sp>
        <p:sp>
          <p:nvSpPr>
            <p:cNvPr id="27" name="object 12">
              <a:extLst>
                <a:ext uri="{FF2B5EF4-FFF2-40B4-BE49-F238E27FC236}">
                  <a16:creationId xmlns:a16="http://schemas.microsoft.com/office/drawing/2014/main" id="{15E37702-FD0E-48A9-8622-911E820D301B}"/>
                </a:ext>
              </a:extLst>
            </p:cNvPr>
            <p:cNvSpPr/>
            <p:nvPr/>
          </p:nvSpPr>
          <p:spPr>
            <a:xfrm>
              <a:off x="2177915" y="4198646"/>
              <a:ext cx="1111024" cy="771181"/>
            </a:xfrm>
            <a:prstGeom prst="rect">
              <a:avLst/>
            </a:prstGeom>
            <a:blipFill>
              <a:blip r:embed="rId4" cstate="print"/>
              <a:stretch>
                <a:fillRect/>
              </a:stretch>
            </a:blipFill>
          </p:spPr>
          <p:txBody>
            <a:bodyPr wrap="square" lIns="0" tIns="0" rIns="0" bIns="0" rtlCol="0"/>
            <a:lstStyle/>
            <a:p>
              <a:endParaRPr/>
            </a:p>
          </p:txBody>
        </p:sp>
        <p:sp>
          <p:nvSpPr>
            <p:cNvPr id="34" name="四角形: 角を丸くする 33">
              <a:extLst>
                <a:ext uri="{FF2B5EF4-FFF2-40B4-BE49-F238E27FC236}">
                  <a16:creationId xmlns:a16="http://schemas.microsoft.com/office/drawing/2014/main" id="{B1A5D7D6-0DB3-4359-A259-95CF7D93DD37}"/>
                </a:ext>
              </a:extLst>
            </p:cNvPr>
            <p:cNvSpPr/>
            <p:nvPr/>
          </p:nvSpPr>
          <p:spPr>
            <a:xfrm>
              <a:off x="810761" y="2480209"/>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3D7C5804-D478-4592-A57B-424C4FA12C68}"/>
              </a:ext>
            </a:extLst>
          </p:cNvPr>
          <p:cNvGrpSpPr/>
          <p:nvPr/>
        </p:nvGrpSpPr>
        <p:grpSpPr>
          <a:xfrm>
            <a:off x="2959826" y="2888554"/>
            <a:ext cx="2630665" cy="2616128"/>
            <a:chOff x="3292970" y="2604788"/>
            <a:chExt cx="2630665" cy="2616128"/>
          </a:xfrm>
        </p:grpSpPr>
        <p:sp>
          <p:nvSpPr>
            <p:cNvPr id="8" name="テキスト ボックス 7">
              <a:extLst>
                <a:ext uri="{FF2B5EF4-FFF2-40B4-BE49-F238E27FC236}">
                  <a16:creationId xmlns:a16="http://schemas.microsoft.com/office/drawing/2014/main" id="{3D1EDAF9-BC63-49DD-A689-BE039B710279}"/>
                </a:ext>
              </a:extLst>
            </p:cNvPr>
            <p:cNvSpPr txBox="1"/>
            <p:nvPr/>
          </p:nvSpPr>
          <p:spPr>
            <a:xfrm>
              <a:off x="3514632" y="2696778"/>
              <a:ext cx="2154643" cy="1373709"/>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アセチルヘキサペプチド</a:t>
              </a:r>
              <a:r>
                <a:rPr lang="en-US" altLang="ja-JP" sz="1166" b="1" dirty="0">
                  <a:latin typeface="游明朝" panose="02020400000000000000" pitchFamily="18" charset="-128"/>
                  <a:ea typeface="游明朝" panose="02020400000000000000" pitchFamily="18" charset="-128"/>
                </a:rPr>
                <a:t>-51</a:t>
              </a:r>
              <a:r>
                <a:rPr lang="ja-JP" altLang="en-US" sz="1166" b="1" dirty="0">
                  <a:latin typeface="游明朝" panose="02020400000000000000" pitchFamily="18" charset="-128"/>
                  <a:ea typeface="游明朝" panose="02020400000000000000" pitchFamily="18" charset="-128"/>
                </a:rPr>
                <a:t>アミド</a:t>
              </a:r>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お肌の内部の損傷に対しての修復成分。（</a:t>
              </a:r>
              <a:r>
                <a:rPr lang="en-US" altLang="ja-JP" sz="999" dirty="0">
                  <a:latin typeface="游明朝" panose="02020400000000000000" pitchFamily="18" charset="-128"/>
                  <a:ea typeface="游明朝" panose="02020400000000000000" pitchFamily="18" charset="-128"/>
                </a:rPr>
                <a:t> </a:t>
              </a:r>
              <a:r>
                <a:rPr lang="en-US" altLang="ja-JP" sz="999" dirty="0">
                  <a:solidFill>
                    <a:srgbClr val="FF0000"/>
                  </a:solidFill>
                  <a:latin typeface="游明朝" panose="02020400000000000000" pitchFamily="18" charset="-128"/>
                  <a:ea typeface="游明朝" panose="02020400000000000000" pitchFamily="18" charset="-128"/>
                </a:rPr>
                <a:t>DNA</a:t>
              </a:r>
              <a:r>
                <a:rPr lang="ja-JP" altLang="en-US" sz="999" dirty="0">
                  <a:solidFill>
                    <a:srgbClr val="FF0000"/>
                  </a:solidFill>
                  <a:latin typeface="游明朝" panose="02020400000000000000" pitchFamily="18" charset="-128"/>
                  <a:ea typeface="游明朝" panose="02020400000000000000" pitchFamily="18" charset="-128"/>
                </a:rPr>
                <a:t>に着目 </a:t>
              </a:r>
              <a:r>
                <a:rPr lang="ja-JP" altLang="en-US" sz="999" dirty="0">
                  <a:latin typeface="游明朝" panose="02020400000000000000" pitchFamily="18" charset="-128"/>
                  <a:ea typeface="游明朝" panose="02020400000000000000" pitchFamily="18" charset="-128"/>
                </a:rPr>
                <a:t>）</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お肌を監視し傷んだ</a:t>
              </a:r>
              <a:r>
                <a:rPr lang="en-US" altLang="ja-JP" sz="999" dirty="0">
                  <a:latin typeface="游明朝" panose="02020400000000000000" pitchFamily="18" charset="-128"/>
                  <a:ea typeface="游明朝" panose="02020400000000000000" pitchFamily="18" charset="-128"/>
                </a:rPr>
                <a:t>DNA</a:t>
              </a:r>
              <a:r>
                <a:rPr lang="ja-JP" altLang="en-US" sz="999" dirty="0">
                  <a:latin typeface="游明朝" panose="02020400000000000000" pitchFamily="18" charset="-128"/>
                  <a:ea typeface="游明朝" panose="02020400000000000000" pitchFamily="18" charset="-128"/>
                </a:rPr>
                <a:t>を見つけ出し、修復活性し損傷を減少させることで、</a:t>
              </a:r>
              <a:r>
                <a:rPr lang="en-US" altLang="ja-JP" sz="999" dirty="0">
                  <a:solidFill>
                    <a:srgbClr val="FF0000"/>
                  </a:solidFill>
                  <a:latin typeface="游明朝" panose="02020400000000000000" pitchFamily="18" charset="-128"/>
                  <a:ea typeface="游明朝" panose="02020400000000000000" pitchFamily="18" charset="-128"/>
                </a:rPr>
                <a:t>11</a:t>
              </a:r>
              <a:r>
                <a:rPr lang="ja-JP" altLang="en-US" sz="999" dirty="0">
                  <a:solidFill>
                    <a:srgbClr val="FF0000"/>
                  </a:solidFill>
                  <a:latin typeface="游明朝" panose="02020400000000000000" pitchFamily="18" charset="-128"/>
                  <a:ea typeface="游明朝" panose="02020400000000000000" pitchFamily="18" charset="-128"/>
                </a:rPr>
                <a:t>歳若返らせる</a:t>
              </a:r>
              <a:r>
                <a:rPr lang="ja-JP" altLang="en-US" sz="999" dirty="0">
                  <a:latin typeface="游明朝" panose="02020400000000000000" pitchFamily="18" charset="-128"/>
                  <a:ea typeface="游明朝" panose="02020400000000000000" pitchFamily="18" charset="-128"/>
                </a:rPr>
                <a:t>と言われている。</a:t>
              </a:r>
              <a:endParaRPr lang="en-US" altLang="ja-JP" sz="999" b="1" dirty="0">
                <a:latin typeface="游明朝" panose="02020400000000000000" pitchFamily="18" charset="-128"/>
                <a:ea typeface="游明朝" panose="02020400000000000000" pitchFamily="18" charset="-128"/>
              </a:endParaRPr>
            </a:p>
          </p:txBody>
        </p:sp>
        <p:grpSp>
          <p:nvGrpSpPr>
            <p:cNvPr id="28" name="グループ化 27">
              <a:extLst>
                <a:ext uri="{FF2B5EF4-FFF2-40B4-BE49-F238E27FC236}">
                  <a16:creationId xmlns:a16="http://schemas.microsoft.com/office/drawing/2014/main" id="{88013A67-AF5C-4E01-BC0F-DE6C4CACAC6E}"/>
                </a:ext>
              </a:extLst>
            </p:cNvPr>
            <p:cNvGrpSpPr/>
            <p:nvPr/>
          </p:nvGrpSpPr>
          <p:grpSpPr>
            <a:xfrm>
              <a:off x="3930207" y="4217992"/>
              <a:ext cx="1364583" cy="899349"/>
              <a:chOff x="1763688" y="1622304"/>
              <a:chExt cx="4645742" cy="4518782"/>
            </a:xfrm>
          </p:grpSpPr>
          <p:pic>
            <p:nvPicPr>
              <p:cNvPr id="29" name="Picture 2">
                <a:extLst>
                  <a:ext uri="{FF2B5EF4-FFF2-40B4-BE49-F238E27FC236}">
                    <a16:creationId xmlns:a16="http://schemas.microsoft.com/office/drawing/2014/main" id="{3F9C78C7-3CD3-4CCC-AEE1-04BDA67A22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629" r="64294" b="9598"/>
              <a:stretch/>
            </p:blipFill>
            <p:spPr bwMode="auto">
              <a:xfrm>
                <a:off x="1763688" y="1622304"/>
                <a:ext cx="4645742" cy="451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a:extLst>
                  <a:ext uri="{FF2B5EF4-FFF2-40B4-BE49-F238E27FC236}">
                    <a16:creationId xmlns:a16="http://schemas.microsoft.com/office/drawing/2014/main" id="{CB3145D7-9A93-4125-9785-2CC91A258DA8}"/>
                  </a:ext>
                </a:extLst>
              </p:cNvPr>
              <p:cNvSpPr/>
              <p:nvPr/>
            </p:nvSpPr>
            <p:spPr>
              <a:xfrm>
                <a:off x="5364088" y="3284984"/>
                <a:ext cx="1045342"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四角形: 角を丸くする 34">
              <a:extLst>
                <a:ext uri="{FF2B5EF4-FFF2-40B4-BE49-F238E27FC236}">
                  <a16:creationId xmlns:a16="http://schemas.microsoft.com/office/drawing/2014/main" id="{65290F20-2923-4B50-8B44-645E7B16CAF9}"/>
                </a:ext>
              </a:extLst>
            </p:cNvPr>
            <p:cNvSpPr/>
            <p:nvPr/>
          </p:nvSpPr>
          <p:spPr>
            <a:xfrm>
              <a:off x="3292970" y="2604788"/>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7888AB97-3108-4EC5-BE11-A808A9066C05}"/>
              </a:ext>
            </a:extLst>
          </p:cNvPr>
          <p:cNvGrpSpPr/>
          <p:nvPr/>
        </p:nvGrpSpPr>
        <p:grpSpPr>
          <a:xfrm>
            <a:off x="191550" y="5618811"/>
            <a:ext cx="3152557" cy="1085027"/>
            <a:chOff x="432320" y="5296152"/>
            <a:chExt cx="2804084" cy="1085027"/>
          </a:xfrm>
        </p:grpSpPr>
        <p:sp>
          <p:nvSpPr>
            <p:cNvPr id="22" name="テキスト ボックス 21">
              <a:extLst>
                <a:ext uri="{FF2B5EF4-FFF2-40B4-BE49-F238E27FC236}">
                  <a16:creationId xmlns:a16="http://schemas.microsoft.com/office/drawing/2014/main" id="{D5872A61-28B3-4BDA-8B11-DDF26543E404}"/>
                </a:ext>
              </a:extLst>
            </p:cNvPr>
            <p:cNvSpPr txBox="1"/>
            <p:nvPr/>
          </p:nvSpPr>
          <p:spPr>
            <a:xfrm>
              <a:off x="432320" y="5344168"/>
              <a:ext cx="2804084" cy="92326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アカツメクサ花エキス</a:t>
              </a:r>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目立つ毛穴にあらゆる角度からアプローチ。</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毛穴のたるみを引き締め、弾力繊維の修復</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により毛穴を目立たなくします。</a:t>
              </a:r>
              <a:endParaRPr lang="en-US" altLang="ja-JP" sz="999" dirty="0">
                <a:latin typeface="游明朝" panose="02020400000000000000" pitchFamily="18" charset="-128"/>
                <a:ea typeface="游明朝" panose="02020400000000000000" pitchFamily="18" charset="-128"/>
              </a:endParaRPr>
            </a:p>
            <a:p>
              <a:r>
                <a:rPr lang="en-US" altLang="ja-JP" sz="999" dirty="0">
                  <a:solidFill>
                    <a:srgbClr val="FF0000"/>
                  </a:solidFill>
                  <a:highlight>
                    <a:srgbClr val="C0C0C0"/>
                  </a:highlight>
                  <a:latin typeface="游明朝" panose="02020400000000000000" pitchFamily="18" charset="-128"/>
                  <a:ea typeface="游明朝" panose="02020400000000000000" pitchFamily="18" charset="-128"/>
                </a:rPr>
                <a:t>【 In-cosmeticsGlobal2016 </a:t>
              </a:r>
              <a:r>
                <a:rPr lang="ja-JP" altLang="en-US" sz="999" dirty="0">
                  <a:solidFill>
                    <a:srgbClr val="FF0000"/>
                  </a:solidFill>
                  <a:highlight>
                    <a:srgbClr val="C0C0C0"/>
                  </a:highlight>
                  <a:latin typeface="游明朝" panose="02020400000000000000" pitchFamily="18" charset="-128"/>
                  <a:ea typeface="游明朝" panose="02020400000000000000" pitchFamily="18" charset="-128"/>
                </a:rPr>
                <a:t>銀賞</a:t>
              </a:r>
              <a:r>
                <a:rPr lang="en-US" altLang="ja-JP" sz="999" dirty="0">
                  <a:solidFill>
                    <a:srgbClr val="FF0000"/>
                  </a:solidFill>
                  <a:highlight>
                    <a:srgbClr val="C0C0C0"/>
                  </a:highlight>
                  <a:latin typeface="游明朝" panose="02020400000000000000" pitchFamily="18" charset="-128"/>
                  <a:ea typeface="游明朝" panose="02020400000000000000" pitchFamily="18" charset="-128"/>
                </a:rPr>
                <a:t>】</a:t>
              </a:r>
              <a:endParaRPr lang="en-US" altLang="ja-JP" sz="999" dirty="0">
                <a:highlight>
                  <a:srgbClr val="C0C0C0"/>
                </a:highlight>
              </a:endParaRPr>
            </a:p>
          </p:txBody>
        </p:sp>
        <p:sp>
          <p:nvSpPr>
            <p:cNvPr id="36" name="四角形: 角を丸くする 35">
              <a:extLst>
                <a:ext uri="{FF2B5EF4-FFF2-40B4-BE49-F238E27FC236}">
                  <a16:creationId xmlns:a16="http://schemas.microsoft.com/office/drawing/2014/main" id="{B883BFA2-ECD6-4F21-8390-5598970625FE}"/>
                </a:ext>
              </a:extLst>
            </p:cNvPr>
            <p:cNvSpPr/>
            <p:nvPr/>
          </p:nvSpPr>
          <p:spPr>
            <a:xfrm>
              <a:off x="432320" y="5296152"/>
              <a:ext cx="2618773"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FB0E0624-CA7D-499A-A81D-AC32809F422B}"/>
              </a:ext>
            </a:extLst>
          </p:cNvPr>
          <p:cNvGrpSpPr/>
          <p:nvPr/>
        </p:nvGrpSpPr>
        <p:grpSpPr>
          <a:xfrm>
            <a:off x="3236403" y="5604089"/>
            <a:ext cx="3247884" cy="1085027"/>
            <a:chOff x="3344108" y="5312906"/>
            <a:chExt cx="2630665" cy="1085027"/>
          </a:xfrm>
        </p:grpSpPr>
        <p:sp>
          <p:nvSpPr>
            <p:cNvPr id="7" name="テキスト ボックス 6">
              <a:extLst>
                <a:ext uri="{FF2B5EF4-FFF2-40B4-BE49-F238E27FC236}">
                  <a16:creationId xmlns:a16="http://schemas.microsoft.com/office/drawing/2014/main" id="{834F94F4-8BDE-4A8E-B950-D87B26F64539}"/>
                </a:ext>
              </a:extLst>
            </p:cNvPr>
            <p:cNvSpPr txBox="1"/>
            <p:nvPr/>
          </p:nvSpPr>
          <p:spPr>
            <a:xfrm>
              <a:off x="3509476" y="5351106"/>
              <a:ext cx="2357593" cy="92326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プランクトンエキス</a:t>
              </a:r>
              <a:endParaRPr lang="en-US" altLang="ja-JP" sz="1166" b="1" dirty="0">
                <a:latin typeface="游明朝 Demibold" panose="02020600000000000000" pitchFamily="18" charset="-128"/>
                <a:ea typeface="游明朝 Demibold" panose="02020600000000000000" pitchFamily="18" charset="-128"/>
              </a:endParaRPr>
            </a:p>
            <a:p>
              <a:r>
                <a:rPr lang="ja-JP" altLang="en-US" sz="999" dirty="0">
                  <a:latin typeface="游明朝" panose="02020400000000000000" pitchFamily="18" charset="-128"/>
                  <a:ea typeface="游明朝" panose="02020400000000000000" pitchFamily="18" charset="-128"/>
                </a:rPr>
                <a:t>目元のクマ・小じわサポート</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コラーゲン・エラスチン生成促進。</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抗酸化・抗糖化予防。</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血流もれを防ぐ。</a:t>
              </a:r>
            </a:p>
          </p:txBody>
        </p:sp>
        <p:sp>
          <p:nvSpPr>
            <p:cNvPr id="37" name="四角形: 角を丸くする 36">
              <a:extLst>
                <a:ext uri="{FF2B5EF4-FFF2-40B4-BE49-F238E27FC236}">
                  <a16:creationId xmlns:a16="http://schemas.microsoft.com/office/drawing/2014/main" id="{2DDCFAC0-93B8-4F0A-8AF8-60CC0689BEF6}"/>
                </a:ext>
              </a:extLst>
            </p:cNvPr>
            <p:cNvSpPr/>
            <p:nvPr/>
          </p:nvSpPr>
          <p:spPr>
            <a:xfrm>
              <a:off x="3344108" y="5312906"/>
              <a:ext cx="2630665"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D2684779-65EB-4100-8FFF-4F54A8B84EB9}"/>
              </a:ext>
            </a:extLst>
          </p:cNvPr>
          <p:cNvGrpSpPr/>
          <p:nvPr/>
        </p:nvGrpSpPr>
        <p:grpSpPr>
          <a:xfrm>
            <a:off x="6626992" y="5594908"/>
            <a:ext cx="2941912" cy="1085027"/>
            <a:chOff x="6267788" y="5268317"/>
            <a:chExt cx="2594825" cy="1085027"/>
          </a:xfrm>
        </p:grpSpPr>
        <p:sp>
          <p:nvSpPr>
            <p:cNvPr id="31" name="テキスト ボックス 30">
              <a:extLst>
                <a:ext uri="{FF2B5EF4-FFF2-40B4-BE49-F238E27FC236}">
                  <a16:creationId xmlns:a16="http://schemas.microsoft.com/office/drawing/2014/main" id="{B18CA387-9C1D-4721-A340-469CA7B8AFE9}"/>
                </a:ext>
              </a:extLst>
            </p:cNvPr>
            <p:cNvSpPr txBox="1"/>
            <p:nvPr/>
          </p:nvSpPr>
          <p:spPr>
            <a:xfrm>
              <a:off x="6361082" y="5426466"/>
              <a:ext cx="2408235" cy="758669"/>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アセチルグリコサミン酸</a:t>
              </a:r>
              <a:r>
                <a:rPr lang="en-US" altLang="ja-JP" sz="1166" b="1" dirty="0">
                  <a:latin typeface="游明朝" panose="02020400000000000000" pitchFamily="18" charset="-128"/>
                  <a:ea typeface="游明朝" panose="02020400000000000000" pitchFamily="18" charset="-128"/>
                </a:rPr>
                <a:t>2</a:t>
              </a:r>
              <a:r>
                <a:rPr lang="ja-JP" altLang="en-US" sz="1166" b="1" dirty="0">
                  <a:latin typeface="游明朝" panose="02020400000000000000" pitchFamily="18" charset="-128"/>
                  <a:ea typeface="游明朝" panose="02020400000000000000" pitchFamily="18" charset="-128"/>
                </a:rPr>
                <a:t>Ｎグルクロン酸</a:t>
              </a:r>
              <a:r>
                <a:rPr lang="en-US" altLang="ja-JP" sz="1166" b="1" dirty="0">
                  <a:latin typeface="游明朝" panose="02020400000000000000" pitchFamily="18" charset="-128"/>
                  <a:ea typeface="游明朝" panose="02020400000000000000" pitchFamily="18" charset="-128"/>
                </a:rPr>
                <a:t>2a</a:t>
              </a:r>
              <a:r>
                <a:rPr lang="ja-JP" altLang="en-US" sz="1166" b="1" dirty="0">
                  <a:latin typeface="游明朝" panose="02020400000000000000" pitchFamily="18" charset="-128"/>
                  <a:ea typeface="游明朝" panose="02020400000000000000" pitchFamily="18" charset="-128"/>
                </a:rPr>
                <a:t>エキス</a:t>
              </a:r>
              <a:endParaRPr lang="en-US" altLang="ja-JP" sz="1403"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内部に働きかけ、成長因子の分泌を促進し、表皮の密な構造を強化サポート</a:t>
              </a:r>
              <a:endParaRPr lang="en-US" altLang="ja-JP" sz="999" dirty="0">
                <a:latin typeface="游明朝" panose="02020400000000000000" pitchFamily="18" charset="-128"/>
                <a:ea typeface="游明朝" panose="02020400000000000000" pitchFamily="18" charset="-128"/>
              </a:endParaRPr>
            </a:p>
          </p:txBody>
        </p:sp>
        <p:sp>
          <p:nvSpPr>
            <p:cNvPr id="38" name="四角形: 角を丸くする 37">
              <a:extLst>
                <a:ext uri="{FF2B5EF4-FFF2-40B4-BE49-F238E27FC236}">
                  <a16:creationId xmlns:a16="http://schemas.microsoft.com/office/drawing/2014/main" id="{28FC4FF8-470E-4957-8781-C16FC4FFB635}"/>
                </a:ext>
              </a:extLst>
            </p:cNvPr>
            <p:cNvSpPr/>
            <p:nvPr/>
          </p:nvSpPr>
          <p:spPr>
            <a:xfrm>
              <a:off x="6267788" y="5268317"/>
              <a:ext cx="2594825"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四角形: 角を丸くする 2">
            <a:extLst>
              <a:ext uri="{FF2B5EF4-FFF2-40B4-BE49-F238E27FC236}">
                <a16:creationId xmlns:a16="http://schemas.microsoft.com/office/drawing/2014/main" id="{49959BF4-5EB2-4586-82A6-C1CC985F3FAF}"/>
              </a:ext>
            </a:extLst>
          </p:cNvPr>
          <p:cNvSpPr/>
          <p:nvPr/>
        </p:nvSpPr>
        <p:spPr>
          <a:xfrm>
            <a:off x="213495" y="120808"/>
            <a:ext cx="9508942" cy="350192"/>
          </a:xfrm>
          <a:prstGeom prst="roundRect">
            <a:avLst/>
          </a:prstGeom>
          <a:solidFill>
            <a:srgbClr val="FFC000"/>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18" dirty="0">
                <a:solidFill>
                  <a:schemeClr val="tx1"/>
                </a:solidFill>
                <a:latin typeface="游明朝 Demibold" panose="02020600000000000000" pitchFamily="18" charset="-128"/>
                <a:ea typeface="游明朝 Demibold" panose="02020600000000000000" pitchFamily="18" charset="-128"/>
              </a:rPr>
              <a:t>ハリ・弾力　年齢を超えた弾む肌　　リフト</a:t>
            </a:r>
            <a:r>
              <a:rPr kumimoji="1" lang="ja-JP" altLang="en-US" sz="1418" dirty="0">
                <a:solidFill>
                  <a:schemeClr val="tx1"/>
                </a:solidFill>
                <a:latin typeface="游明朝 Demibold" panose="02020600000000000000" pitchFamily="18" charset="-128"/>
                <a:ea typeface="游明朝 Demibold" panose="02020600000000000000" pitchFamily="18" charset="-128"/>
              </a:rPr>
              <a:t>セラム</a:t>
            </a:r>
            <a:r>
              <a:rPr kumimoji="1" lang="en-US" altLang="ja-JP" sz="1418" dirty="0">
                <a:solidFill>
                  <a:schemeClr val="tx1"/>
                </a:solidFill>
                <a:latin typeface="游明朝 Demibold" panose="02020600000000000000" pitchFamily="18" charset="-128"/>
                <a:ea typeface="游明朝 Demibold" panose="02020600000000000000" pitchFamily="18" charset="-128"/>
              </a:rPr>
              <a:t>N</a:t>
            </a:r>
            <a:r>
              <a:rPr kumimoji="1" lang="ja-JP" altLang="en-US" sz="1418" dirty="0">
                <a:solidFill>
                  <a:schemeClr val="tx1"/>
                </a:solidFill>
                <a:latin typeface="游明朝 Demibold" panose="02020600000000000000" pitchFamily="18" charset="-128"/>
                <a:ea typeface="游明朝 Demibold" panose="02020600000000000000" pitchFamily="18" charset="-128"/>
              </a:rPr>
              <a:t>￥</a:t>
            </a:r>
            <a:r>
              <a:rPr lang="en-US" altLang="ja-JP" sz="1418" dirty="0">
                <a:solidFill>
                  <a:schemeClr val="tx1"/>
                </a:solidFill>
                <a:latin typeface="游明朝 Demibold" panose="02020600000000000000" pitchFamily="18" charset="-128"/>
                <a:ea typeface="游明朝 Demibold" panose="02020600000000000000" pitchFamily="18" charset="-128"/>
              </a:rPr>
              <a:t>6</a:t>
            </a:r>
            <a:r>
              <a:rPr kumimoji="1" lang="en-US" altLang="ja-JP" sz="1418" dirty="0">
                <a:solidFill>
                  <a:schemeClr val="tx1"/>
                </a:solidFill>
                <a:latin typeface="游明朝 Demibold" panose="02020600000000000000" pitchFamily="18" charset="-128"/>
                <a:ea typeface="游明朝 Demibold" panose="02020600000000000000" pitchFamily="18" charset="-128"/>
              </a:rPr>
              <a:t>,800</a:t>
            </a:r>
            <a:r>
              <a:rPr kumimoji="1" lang="ja-JP" altLang="en-US" sz="1418" dirty="0">
                <a:solidFill>
                  <a:schemeClr val="tx1"/>
                </a:solidFill>
                <a:latin typeface="游明朝 Demibold" panose="02020600000000000000" pitchFamily="18" charset="-128"/>
                <a:ea typeface="游明朝 Demibold" panose="02020600000000000000" pitchFamily="18" charset="-128"/>
              </a:rPr>
              <a:t>（税抜き）　　　　　　</a:t>
            </a:r>
          </a:p>
        </p:txBody>
      </p:sp>
      <p:grpSp>
        <p:nvGrpSpPr>
          <p:cNvPr id="55" name="グループ化 54">
            <a:extLst>
              <a:ext uri="{FF2B5EF4-FFF2-40B4-BE49-F238E27FC236}">
                <a16:creationId xmlns:a16="http://schemas.microsoft.com/office/drawing/2014/main" id="{0A68B6F3-6A02-458A-8680-2C864D18FC3F}"/>
              </a:ext>
            </a:extLst>
          </p:cNvPr>
          <p:cNvGrpSpPr/>
          <p:nvPr/>
        </p:nvGrpSpPr>
        <p:grpSpPr>
          <a:xfrm>
            <a:off x="437606" y="1659003"/>
            <a:ext cx="874595" cy="707885"/>
            <a:chOff x="374073" y="2083365"/>
            <a:chExt cx="1210427" cy="576064"/>
          </a:xfrm>
          <a:scene3d>
            <a:camera prst="orthographicFront">
              <a:rot lat="0" lon="0" rev="0"/>
            </a:camera>
            <a:lightRig rig="balanced" dir="t">
              <a:rot lat="0" lon="0" rev="8700000"/>
            </a:lightRig>
          </a:scene3d>
        </p:grpSpPr>
        <p:sp>
          <p:nvSpPr>
            <p:cNvPr id="68" name="フローチャート: 準備 67">
              <a:extLst>
                <a:ext uri="{FF2B5EF4-FFF2-40B4-BE49-F238E27FC236}">
                  <a16:creationId xmlns:a16="http://schemas.microsoft.com/office/drawing/2014/main" id="{986C50DD-11C5-4290-8C35-196D7FD2E999}"/>
                </a:ext>
              </a:extLst>
            </p:cNvPr>
            <p:cNvSpPr/>
            <p:nvPr/>
          </p:nvSpPr>
          <p:spPr>
            <a:xfrm>
              <a:off x="374073" y="2083365"/>
              <a:ext cx="1210427" cy="576064"/>
            </a:xfrm>
            <a:prstGeom prst="flowChartPreparation">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E16DBE5D-798C-4AAD-9086-DFE1F49D8283}"/>
                </a:ext>
              </a:extLst>
            </p:cNvPr>
            <p:cNvSpPr txBox="1"/>
            <p:nvPr/>
          </p:nvSpPr>
          <p:spPr>
            <a:xfrm>
              <a:off x="437955" y="2240593"/>
              <a:ext cx="1146544" cy="212893"/>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ja-JP" altLang="en-US" sz="1100" b="1" dirty="0">
                  <a:latin typeface="BIZ UDPゴシック" panose="020B0400000000000000" pitchFamily="50" charset="-128"/>
                  <a:ea typeface="BIZ UDPゴシック" panose="020B0400000000000000" pitchFamily="50" charset="-128"/>
                </a:rPr>
                <a:t>ハリ、弾力</a:t>
              </a:r>
              <a:endParaRPr kumimoji="1" lang="ja-JP" altLang="en-US" sz="1100" b="1" dirty="0">
                <a:latin typeface="BIZ UDPゴシック" panose="020B0400000000000000" pitchFamily="50" charset="-128"/>
                <a:ea typeface="BIZ UDPゴシック" panose="020B0400000000000000" pitchFamily="50" charset="-128"/>
              </a:endParaRPr>
            </a:p>
          </p:txBody>
        </p:sp>
      </p:grpSp>
      <p:grpSp>
        <p:nvGrpSpPr>
          <p:cNvPr id="56" name="グループ化 55">
            <a:extLst>
              <a:ext uri="{FF2B5EF4-FFF2-40B4-BE49-F238E27FC236}">
                <a16:creationId xmlns:a16="http://schemas.microsoft.com/office/drawing/2014/main" id="{8A2ADC27-F81B-4946-92A7-69AA5555673B}"/>
              </a:ext>
            </a:extLst>
          </p:cNvPr>
          <p:cNvGrpSpPr/>
          <p:nvPr/>
        </p:nvGrpSpPr>
        <p:grpSpPr>
          <a:xfrm>
            <a:off x="3463635" y="1635802"/>
            <a:ext cx="941387" cy="707885"/>
            <a:chOff x="374073" y="2083365"/>
            <a:chExt cx="1302865" cy="576064"/>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scene3d>
            <a:camera prst="orthographicFront">
              <a:rot lat="0" lon="0" rev="0"/>
            </a:camera>
            <a:lightRig rig="balanced" dir="t">
              <a:rot lat="0" lon="0" rev="8700000"/>
            </a:lightRig>
          </a:scene3d>
        </p:grpSpPr>
        <p:sp>
          <p:nvSpPr>
            <p:cNvPr id="66" name="フローチャート: 準備 65">
              <a:extLst>
                <a:ext uri="{FF2B5EF4-FFF2-40B4-BE49-F238E27FC236}">
                  <a16:creationId xmlns:a16="http://schemas.microsoft.com/office/drawing/2014/main" id="{2543CE92-6D73-42D4-ACD8-5900404FACEA}"/>
                </a:ext>
              </a:extLst>
            </p:cNvPr>
            <p:cNvSpPr/>
            <p:nvPr/>
          </p:nvSpPr>
          <p:spPr>
            <a:xfrm>
              <a:off x="374073" y="2083365"/>
              <a:ext cx="1210427" cy="576064"/>
            </a:xfrm>
            <a:prstGeom prst="flowChartPreparation">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90EC52BF-9A2C-4193-BCC7-21C7DCFE14F1}"/>
                </a:ext>
              </a:extLst>
            </p:cNvPr>
            <p:cNvSpPr txBox="1"/>
            <p:nvPr/>
          </p:nvSpPr>
          <p:spPr>
            <a:xfrm>
              <a:off x="466511" y="2273801"/>
              <a:ext cx="1210427" cy="212893"/>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kumimoji="1" lang="ja-JP" altLang="en-US" sz="1100" b="1" dirty="0">
                  <a:latin typeface="BIZ UDPゴシック" panose="020B0400000000000000" pitchFamily="50" charset="-128"/>
                  <a:ea typeface="BIZ UDPゴシック" panose="020B0400000000000000" pitchFamily="50" charset="-128"/>
                </a:rPr>
                <a:t>目元ケア</a:t>
              </a:r>
            </a:p>
          </p:txBody>
        </p:sp>
      </p:grpSp>
      <p:grpSp>
        <p:nvGrpSpPr>
          <p:cNvPr id="57" name="グループ化 56">
            <a:extLst>
              <a:ext uri="{FF2B5EF4-FFF2-40B4-BE49-F238E27FC236}">
                <a16:creationId xmlns:a16="http://schemas.microsoft.com/office/drawing/2014/main" id="{9FB017C2-FF81-4FC4-9A8E-CF93DA797D97}"/>
              </a:ext>
            </a:extLst>
          </p:cNvPr>
          <p:cNvGrpSpPr/>
          <p:nvPr/>
        </p:nvGrpSpPr>
        <p:grpSpPr>
          <a:xfrm>
            <a:off x="1450285" y="1662086"/>
            <a:ext cx="939310" cy="707885"/>
            <a:chOff x="230860" y="2073237"/>
            <a:chExt cx="1299992" cy="576064"/>
          </a:xfrm>
          <a:scene3d>
            <a:camera prst="orthographicFront">
              <a:rot lat="0" lon="0" rev="0"/>
            </a:camera>
            <a:lightRig rig="balanced" dir="t">
              <a:rot lat="0" lon="0" rev="8700000"/>
            </a:lightRig>
          </a:scene3d>
        </p:grpSpPr>
        <p:sp>
          <p:nvSpPr>
            <p:cNvPr id="64" name="フローチャート: 準備 63">
              <a:extLst>
                <a:ext uri="{FF2B5EF4-FFF2-40B4-BE49-F238E27FC236}">
                  <a16:creationId xmlns:a16="http://schemas.microsoft.com/office/drawing/2014/main" id="{57D3727C-0E67-412D-8907-1657131F1301}"/>
                </a:ext>
              </a:extLst>
            </p:cNvPr>
            <p:cNvSpPr/>
            <p:nvPr/>
          </p:nvSpPr>
          <p:spPr>
            <a:xfrm>
              <a:off x="230860" y="2073237"/>
              <a:ext cx="1210427" cy="576064"/>
            </a:xfrm>
            <a:prstGeom prst="flowChartPreparation">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65" name="テキスト ボックス 64">
              <a:extLst>
                <a:ext uri="{FF2B5EF4-FFF2-40B4-BE49-F238E27FC236}">
                  <a16:creationId xmlns:a16="http://schemas.microsoft.com/office/drawing/2014/main" id="{19705EE9-E07D-4ECA-A368-E2AD2106A907}"/>
                </a:ext>
              </a:extLst>
            </p:cNvPr>
            <p:cNvSpPr txBox="1"/>
            <p:nvPr/>
          </p:nvSpPr>
          <p:spPr>
            <a:xfrm>
              <a:off x="230968" y="2246641"/>
              <a:ext cx="1299884" cy="212893"/>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ja-JP" altLang="en-US" sz="1100" b="1" dirty="0">
                  <a:latin typeface="BIZ UDPゴシック" panose="020B0400000000000000" pitchFamily="50" charset="-128"/>
                  <a:ea typeface="BIZ UDPゴシック" panose="020B0400000000000000" pitchFamily="50" charset="-128"/>
                </a:rPr>
                <a:t>たるみ毛穴</a:t>
              </a:r>
              <a:endParaRPr kumimoji="1" lang="ja-JP" altLang="en-US" sz="1100" b="1" dirty="0">
                <a:latin typeface="BIZ UDPゴシック" panose="020B0400000000000000" pitchFamily="50" charset="-128"/>
                <a:ea typeface="BIZ UDPゴシック" panose="020B0400000000000000" pitchFamily="50" charset="-128"/>
              </a:endParaRPr>
            </a:p>
          </p:txBody>
        </p:sp>
      </p:grpSp>
      <p:grpSp>
        <p:nvGrpSpPr>
          <p:cNvPr id="58" name="グループ化 57">
            <a:extLst>
              <a:ext uri="{FF2B5EF4-FFF2-40B4-BE49-F238E27FC236}">
                <a16:creationId xmlns:a16="http://schemas.microsoft.com/office/drawing/2014/main" id="{6F4CC9D8-CE70-40C0-8AE3-91D8DAC742D3}"/>
              </a:ext>
            </a:extLst>
          </p:cNvPr>
          <p:cNvGrpSpPr/>
          <p:nvPr/>
        </p:nvGrpSpPr>
        <p:grpSpPr>
          <a:xfrm>
            <a:off x="4510536" y="1623514"/>
            <a:ext cx="874595" cy="707885"/>
            <a:chOff x="374073" y="2083365"/>
            <a:chExt cx="1210427" cy="576064"/>
          </a:xfrm>
          <a:scene3d>
            <a:camera prst="orthographicFront">
              <a:rot lat="0" lon="0" rev="0"/>
            </a:camera>
            <a:lightRig rig="balanced" dir="t">
              <a:rot lat="0" lon="0" rev="8700000"/>
            </a:lightRig>
          </a:scene3d>
        </p:grpSpPr>
        <p:sp>
          <p:nvSpPr>
            <p:cNvPr id="62" name="フローチャート: 準備 61">
              <a:extLst>
                <a:ext uri="{FF2B5EF4-FFF2-40B4-BE49-F238E27FC236}">
                  <a16:creationId xmlns:a16="http://schemas.microsoft.com/office/drawing/2014/main" id="{92F878D2-F338-4165-899A-FCB09F074FDD}"/>
                </a:ext>
              </a:extLst>
            </p:cNvPr>
            <p:cNvSpPr/>
            <p:nvPr/>
          </p:nvSpPr>
          <p:spPr>
            <a:xfrm>
              <a:off x="374073" y="2083365"/>
              <a:ext cx="1210427" cy="576064"/>
            </a:xfrm>
            <a:prstGeom prst="flowChartPreparation">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E2E6A5B5-F6C5-4A92-96C9-7BD49919C88E}"/>
                </a:ext>
              </a:extLst>
            </p:cNvPr>
            <p:cNvSpPr txBox="1"/>
            <p:nvPr/>
          </p:nvSpPr>
          <p:spPr>
            <a:xfrm>
              <a:off x="431648" y="2218838"/>
              <a:ext cx="1146544" cy="350648"/>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kumimoji="1" lang="ja-JP" altLang="en-US" sz="1100" b="1" dirty="0">
                  <a:latin typeface="BIZ UDPゴシック" panose="020B0400000000000000" pitchFamily="50" charset="-128"/>
                  <a:ea typeface="BIZ UDPゴシック" panose="020B0400000000000000" pitchFamily="50" charset="-128"/>
                </a:rPr>
                <a:t>ダメージケア</a:t>
              </a:r>
            </a:p>
          </p:txBody>
        </p:sp>
      </p:grpSp>
      <p:grpSp>
        <p:nvGrpSpPr>
          <p:cNvPr id="59" name="グループ化 58">
            <a:extLst>
              <a:ext uri="{FF2B5EF4-FFF2-40B4-BE49-F238E27FC236}">
                <a16:creationId xmlns:a16="http://schemas.microsoft.com/office/drawing/2014/main" id="{4E76BC88-80C1-4CA6-BE65-2D7796086855}"/>
              </a:ext>
            </a:extLst>
          </p:cNvPr>
          <p:cNvGrpSpPr/>
          <p:nvPr/>
        </p:nvGrpSpPr>
        <p:grpSpPr>
          <a:xfrm>
            <a:off x="2474071" y="1675134"/>
            <a:ext cx="874595" cy="707885"/>
            <a:chOff x="374073" y="2083365"/>
            <a:chExt cx="1210427" cy="576064"/>
          </a:xfrm>
          <a:scene3d>
            <a:camera prst="orthographicFront">
              <a:rot lat="0" lon="0" rev="0"/>
            </a:camera>
            <a:lightRig rig="balanced" dir="t">
              <a:rot lat="0" lon="0" rev="8700000"/>
            </a:lightRig>
          </a:scene3d>
        </p:grpSpPr>
        <p:sp>
          <p:nvSpPr>
            <p:cNvPr id="60" name="フローチャート: 準備 59">
              <a:extLst>
                <a:ext uri="{FF2B5EF4-FFF2-40B4-BE49-F238E27FC236}">
                  <a16:creationId xmlns:a16="http://schemas.microsoft.com/office/drawing/2014/main" id="{8C79DE3B-C0B8-451E-95ED-E829908C5C96}"/>
                </a:ext>
              </a:extLst>
            </p:cNvPr>
            <p:cNvSpPr/>
            <p:nvPr/>
          </p:nvSpPr>
          <p:spPr>
            <a:xfrm>
              <a:off x="374073" y="2083365"/>
              <a:ext cx="1210427" cy="576064"/>
            </a:xfrm>
            <a:prstGeom prst="flowChartPreparation">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3A1A983B-B11E-484F-84B2-D54CEE402A57}"/>
                </a:ext>
              </a:extLst>
            </p:cNvPr>
            <p:cNvSpPr txBox="1"/>
            <p:nvPr/>
          </p:nvSpPr>
          <p:spPr>
            <a:xfrm>
              <a:off x="431648" y="2253084"/>
              <a:ext cx="1146544" cy="212893"/>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ja-JP" altLang="en-US" sz="1100" b="1" dirty="0">
                  <a:latin typeface="BIZ UDPゴシック" panose="020B0400000000000000" pitchFamily="50" charset="-128"/>
                  <a:ea typeface="BIZ UDPゴシック" panose="020B0400000000000000" pitchFamily="50" charset="-128"/>
                </a:rPr>
                <a:t>エイジング</a:t>
              </a:r>
              <a:endParaRPr kumimoji="1" lang="ja-JP" altLang="en-US" sz="1100" b="1" dirty="0">
                <a:latin typeface="BIZ UDPゴシック" panose="020B0400000000000000" pitchFamily="50" charset="-128"/>
                <a:ea typeface="BIZ UDPゴシック" panose="020B0400000000000000" pitchFamily="50" charset="-128"/>
              </a:endParaRPr>
            </a:p>
          </p:txBody>
        </p:sp>
      </p:grpSp>
      <p:sp>
        <p:nvSpPr>
          <p:cNvPr id="71" name="四角形: 角を丸くする 70">
            <a:extLst>
              <a:ext uri="{FF2B5EF4-FFF2-40B4-BE49-F238E27FC236}">
                <a16:creationId xmlns:a16="http://schemas.microsoft.com/office/drawing/2014/main" id="{26EB873E-AC78-4AB3-AB80-7261665688E9}"/>
              </a:ext>
            </a:extLst>
          </p:cNvPr>
          <p:cNvSpPr/>
          <p:nvPr/>
        </p:nvSpPr>
        <p:spPr>
          <a:xfrm>
            <a:off x="6641697" y="2829239"/>
            <a:ext cx="2966809" cy="2616128"/>
          </a:xfrm>
          <a:prstGeom prst="round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angle"/>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E0E3FB95-B79B-4309-8482-60A8F63181EA}"/>
              </a:ext>
            </a:extLst>
          </p:cNvPr>
          <p:cNvSpPr txBox="1"/>
          <p:nvPr/>
        </p:nvSpPr>
        <p:spPr>
          <a:xfrm>
            <a:off x="6894227" y="3121677"/>
            <a:ext cx="2568901" cy="2244974"/>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spAutoFit/>
          </a:bodyPr>
          <a:lstStyle/>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・紫外線などの外的ダメージから</a:t>
            </a: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999" dirty="0">
                <a:solidFill>
                  <a:prstClr val="black"/>
                </a:solidFill>
                <a:latin typeface="游明朝 Demibold" panose="02020600000000000000" pitchFamily="18" charset="-128"/>
                <a:ea typeface="游明朝 Demibold" panose="02020600000000000000" pitchFamily="18" charset="-128"/>
              </a:rPr>
              <a:t>　肌の修復をサポート</a:t>
            </a:r>
            <a:endParaRPr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・シワ・キメ・目元の改善サポート</a:t>
            </a: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・お肌の内部に働きかけシワ・キメ</a:t>
            </a: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999" dirty="0">
                <a:solidFill>
                  <a:prstClr val="black"/>
                </a:solidFill>
                <a:latin typeface="游明朝 Demibold" panose="02020600000000000000" pitchFamily="18" charset="-128"/>
                <a:ea typeface="游明朝 Demibold" panose="02020600000000000000" pitchFamily="18" charset="-128"/>
              </a:rPr>
              <a:t>　の改善を促す</a:t>
            </a:r>
            <a:endParaRPr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・コラーゲンとエラスチン生成促進、</a:t>
            </a:r>
            <a:endParaRPr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　弾力繊維修復サポート</a:t>
            </a: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b="1" dirty="0">
                <a:solidFill>
                  <a:schemeClr val="bg1"/>
                </a:solidFill>
                <a:latin typeface="游明朝 Demibold" panose="02020600000000000000" pitchFamily="18" charset="-128"/>
                <a:ea typeface="游明朝 Demibold" panose="02020600000000000000" pitchFamily="18" charset="-128"/>
              </a:rPr>
              <a:t>　</a:t>
            </a:r>
            <a:r>
              <a:rPr kumimoji="1" lang="ja-JP" altLang="en-US" sz="999" b="1" dirty="0">
                <a:solidFill>
                  <a:srgbClr val="0070C0"/>
                </a:solidFill>
                <a:latin typeface="游明朝 Demibold" panose="02020600000000000000" pitchFamily="18" charset="-128"/>
                <a:ea typeface="游明朝 Demibold" panose="02020600000000000000" pitchFamily="18" charset="-128"/>
              </a:rPr>
              <a:t>弾力ハリ有効成分</a:t>
            </a:r>
            <a:r>
              <a:rPr kumimoji="1" lang="en-US" altLang="ja-JP" sz="999" b="1" dirty="0">
                <a:solidFill>
                  <a:srgbClr val="0070C0"/>
                </a:solidFill>
                <a:latin typeface="游明朝 Demibold" panose="02020600000000000000" pitchFamily="18" charset="-128"/>
                <a:ea typeface="游明朝 Demibold" panose="02020600000000000000" pitchFamily="18" charset="-128"/>
              </a:rPr>
              <a:t>5</a:t>
            </a:r>
            <a:r>
              <a:rPr kumimoji="1" lang="ja-JP" altLang="en-US" sz="999" b="1" dirty="0">
                <a:solidFill>
                  <a:srgbClr val="0070C0"/>
                </a:solidFill>
                <a:latin typeface="游明朝 Demibold" panose="02020600000000000000" pitchFamily="18" charset="-128"/>
                <a:ea typeface="游明朝 Demibold" panose="02020600000000000000" pitchFamily="18" charset="-128"/>
              </a:rPr>
              <a:t>つをナノ化！</a:t>
            </a:r>
            <a:endParaRPr kumimoji="1" lang="en-US" altLang="ja-JP" sz="999" b="1" dirty="0">
              <a:solidFill>
                <a:srgbClr val="0070C0"/>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999" b="1" dirty="0">
                <a:solidFill>
                  <a:srgbClr val="0070C0"/>
                </a:solidFill>
                <a:latin typeface="游明朝 Demibold" panose="02020600000000000000" pitchFamily="18" charset="-128"/>
                <a:ea typeface="游明朝 Demibold" panose="02020600000000000000" pitchFamily="18" charset="-128"/>
              </a:rPr>
              <a:t>　翌朝からふっくらハリ肌へ</a:t>
            </a:r>
            <a:endParaRPr kumimoji="1" lang="en-US" altLang="ja-JP" sz="999" b="1" dirty="0">
              <a:solidFill>
                <a:srgbClr val="0070C0"/>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p:txBody>
      </p:sp>
      <p:pic>
        <p:nvPicPr>
          <p:cNvPr id="4" name="図 3">
            <a:extLst>
              <a:ext uri="{FF2B5EF4-FFF2-40B4-BE49-F238E27FC236}">
                <a16:creationId xmlns:a16="http://schemas.microsoft.com/office/drawing/2014/main" id="{E5B54062-EB25-48C1-8CE2-EE0233F52281}"/>
              </a:ext>
            </a:extLst>
          </p:cNvPr>
          <p:cNvPicPr>
            <a:picLocks noChangeAspect="1"/>
          </p:cNvPicPr>
          <p:nvPr/>
        </p:nvPicPr>
        <p:blipFill rotWithShape="1">
          <a:blip r:embed="rId6"/>
          <a:srcRect l="15898" t="42643" r="54047" b="33885"/>
          <a:stretch/>
        </p:blipFill>
        <p:spPr>
          <a:xfrm>
            <a:off x="5460360" y="763438"/>
            <a:ext cx="4216422" cy="1820131"/>
          </a:xfrm>
          <a:prstGeom prst="rect">
            <a:avLst/>
          </a:prstGeom>
        </p:spPr>
      </p:pic>
      <p:sp>
        <p:nvSpPr>
          <p:cNvPr id="5" name="スライド番号プレースホルダー 4">
            <a:extLst>
              <a:ext uri="{FF2B5EF4-FFF2-40B4-BE49-F238E27FC236}">
                <a16:creationId xmlns:a16="http://schemas.microsoft.com/office/drawing/2014/main" id="{4B05706F-51CA-4DE4-9ED5-7D3350C246DF}"/>
              </a:ext>
            </a:extLst>
          </p:cNvPr>
          <p:cNvSpPr>
            <a:spLocks noGrp="1"/>
          </p:cNvSpPr>
          <p:nvPr>
            <p:ph type="sldNum" sz="quarter" idx="12"/>
          </p:nvPr>
        </p:nvSpPr>
        <p:spPr/>
        <p:txBody>
          <a:bodyPr/>
          <a:lstStyle/>
          <a:p>
            <a:pPr rtl="0"/>
            <a:fld id="{34B7E4EF-A1BD-40F4-AB7B-04F084DD991D}" type="slidenum">
              <a:rPr lang="en-US" altLang="ja-JP" noProof="0" smtClean="0"/>
              <a:t>19</a:t>
            </a:fld>
            <a:endParaRPr lang="ja-JP" altLang="en-US" noProof="0" dirty="0"/>
          </a:p>
        </p:txBody>
      </p:sp>
    </p:spTree>
    <p:extLst>
      <p:ext uri="{BB962C8B-B14F-4D97-AF65-F5344CB8AC3E}">
        <p14:creationId xmlns:p14="http://schemas.microsoft.com/office/powerpoint/2010/main" val="3628270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346A8-E782-44A5-B615-1C10F80AE968}"/>
              </a:ext>
            </a:extLst>
          </p:cNvPr>
          <p:cNvSpPr txBox="1">
            <a:spLocks/>
          </p:cNvSpPr>
          <p:nvPr/>
        </p:nvSpPr>
        <p:spPr>
          <a:xfrm>
            <a:off x="288235" y="118610"/>
            <a:ext cx="932953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892336" rtl="0" eaLnBrk="1" latinLnBrk="0" hangingPunct="1">
              <a:lnSpc>
                <a:spcPct val="90000"/>
              </a:lnSpc>
              <a:spcBef>
                <a:spcPct val="0"/>
              </a:spcBef>
              <a:buNone/>
              <a:defRPr kumimoji="1" sz="4294" kern="1200">
                <a:solidFill>
                  <a:schemeClr val="tx1"/>
                </a:solidFill>
                <a:latin typeface="+mj-lt"/>
                <a:ea typeface="+mj-ea"/>
                <a:cs typeface="+mj-cs"/>
              </a:defRPr>
            </a:lvl1pPr>
          </a:lstStyle>
          <a:p>
            <a:pPr algn="ctr"/>
            <a:r>
              <a:rPr lang="ja-JP" altLang="en-US" sz="3200" dirty="0">
                <a:solidFill>
                  <a:srgbClr val="7030A0"/>
                </a:solidFill>
                <a:latin typeface="BIZ UDP明朝 Medium" panose="02020500000000000000" pitchFamily="18" charset="-128"/>
                <a:ea typeface="BIZ UDP明朝 Medium" panose="02020500000000000000" pitchFamily="18" charset="-128"/>
              </a:rPr>
              <a:t>女性の美と健康意識の高まり　　</a:t>
            </a:r>
          </a:p>
        </p:txBody>
      </p:sp>
      <p:pic>
        <p:nvPicPr>
          <p:cNvPr id="6" name="図 5">
            <a:extLst>
              <a:ext uri="{FF2B5EF4-FFF2-40B4-BE49-F238E27FC236}">
                <a16:creationId xmlns:a16="http://schemas.microsoft.com/office/drawing/2014/main" id="{956D6AB4-6DC3-40EA-8B8E-CE1D206C36BA}"/>
              </a:ext>
            </a:extLst>
          </p:cNvPr>
          <p:cNvPicPr>
            <a:picLocks noChangeAspect="1"/>
          </p:cNvPicPr>
          <p:nvPr/>
        </p:nvPicPr>
        <p:blipFill rotWithShape="1">
          <a:blip r:embed="rId2"/>
          <a:srcRect l="25268" t="31707" r="23469" b="5621"/>
          <a:stretch/>
        </p:blipFill>
        <p:spPr>
          <a:xfrm>
            <a:off x="1046922" y="1281488"/>
            <a:ext cx="7714941" cy="5026547"/>
          </a:xfrm>
          <a:prstGeom prst="rect">
            <a:avLst/>
          </a:prstGeom>
        </p:spPr>
      </p:pic>
      <p:sp>
        <p:nvSpPr>
          <p:cNvPr id="3" name="スライド番号プレースホルダー 2">
            <a:extLst>
              <a:ext uri="{FF2B5EF4-FFF2-40B4-BE49-F238E27FC236}">
                <a16:creationId xmlns:a16="http://schemas.microsoft.com/office/drawing/2014/main" id="{2EAA57EC-76AE-4B63-BE7B-AAC917020F8F}"/>
              </a:ext>
            </a:extLst>
          </p:cNvPr>
          <p:cNvSpPr>
            <a:spLocks noGrp="1"/>
          </p:cNvSpPr>
          <p:nvPr>
            <p:ph type="sldNum" sz="quarter" idx="12"/>
          </p:nvPr>
        </p:nvSpPr>
        <p:spPr/>
        <p:txBody>
          <a:bodyPr/>
          <a:lstStyle/>
          <a:p>
            <a:fld id="{54905810-29E7-4186-8A67-025090DE4DA6}" type="slidenum">
              <a:rPr kumimoji="1" lang="ja-JP" altLang="en-US" smtClean="0"/>
              <a:t>2</a:t>
            </a:fld>
            <a:endParaRPr kumimoji="1" lang="ja-JP" altLang="en-US"/>
          </a:p>
        </p:txBody>
      </p:sp>
    </p:spTree>
    <p:extLst>
      <p:ext uri="{BB962C8B-B14F-4D97-AF65-F5344CB8AC3E}">
        <p14:creationId xmlns:p14="http://schemas.microsoft.com/office/powerpoint/2010/main" val="1385623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1E0A00E5-037F-49BA-8376-A931DF9C052B}"/>
              </a:ext>
            </a:extLst>
          </p:cNvPr>
          <p:cNvSpPr/>
          <p:nvPr/>
        </p:nvSpPr>
        <p:spPr>
          <a:xfrm>
            <a:off x="238540" y="117181"/>
            <a:ext cx="9382538" cy="348918"/>
          </a:xfrm>
          <a:prstGeom prst="roundRect">
            <a:avLst/>
          </a:prstGeom>
          <a:solidFill>
            <a:srgbClr val="FFC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32" dirty="0">
                <a:solidFill>
                  <a:schemeClr val="tx1"/>
                </a:solidFill>
                <a:latin typeface="游明朝 Demibold" panose="02020600000000000000" pitchFamily="18" charset="-128"/>
                <a:ea typeface="游明朝 Demibold" panose="02020600000000000000" pitchFamily="18" charset="-128"/>
              </a:rPr>
              <a:t>メラニン排出・美白・予防　　　ブライトセラム</a:t>
            </a:r>
            <a:r>
              <a:rPr lang="en-US" altLang="ja-JP" sz="1332" dirty="0">
                <a:solidFill>
                  <a:schemeClr val="tx1"/>
                </a:solidFill>
                <a:latin typeface="游明朝 Demibold" panose="02020600000000000000" pitchFamily="18" charset="-128"/>
                <a:ea typeface="游明朝 Demibold" panose="02020600000000000000" pitchFamily="18" charset="-128"/>
              </a:rPr>
              <a:t>N</a:t>
            </a:r>
            <a:r>
              <a:rPr lang="ja-JP" altLang="en-US" sz="1332" dirty="0">
                <a:solidFill>
                  <a:schemeClr val="tx1"/>
                </a:solidFill>
                <a:latin typeface="游明朝 Demibold" panose="02020600000000000000" pitchFamily="18" charset="-128"/>
                <a:ea typeface="游明朝 Demibold" panose="02020600000000000000" pitchFamily="18" charset="-128"/>
              </a:rPr>
              <a:t>￥</a:t>
            </a:r>
            <a:r>
              <a:rPr lang="en-US" altLang="ja-JP" sz="1332" dirty="0">
                <a:solidFill>
                  <a:schemeClr val="tx1"/>
                </a:solidFill>
                <a:latin typeface="游明朝 Demibold" panose="02020600000000000000" pitchFamily="18" charset="-128"/>
                <a:ea typeface="游明朝 Demibold" panose="02020600000000000000" pitchFamily="18" charset="-128"/>
              </a:rPr>
              <a:t>6,800</a:t>
            </a:r>
            <a:r>
              <a:rPr lang="ja-JP" altLang="en-US" sz="1332" dirty="0">
                <a:solidFill>
                  <a:schemeClr val="tx1"/>
                </a:solidFill>
                <a:latin typeface="游明朝 Demibold" panose="02020600000000000000" pitchFamily="18" charset="-128"/>
                <a:ea typeface="游明朝 Demibold" panose="02020600000000000000" pitchFamily="18" charset="-128"/>
              </a:rPr>
              <a:t>（税抜き）　　　　　　</a:t>
            </a:r>
          </a:p>
        </p:txBody>
      </p:sp>
      <p:grpSp>
        <p:nvGrpSpPr>
          <p:cNvPr id="4" name="グループ化 3">
            <a:extLst>
              <a:ext uri="{FF2B5EF4-FFF2-40B4-BE49-F238E27FC236}">
                <a16:creationId xmlns:a16="http://schemas.microsoft.com/office/drawing/2014/main" id="{2F164668-8083-44F3-B5B1-A38D8BCD2159}"/>
              </a:ext>
            </a:extLst>
          </p:cNvPr>
          <p:cNvGrpSpPr/>
          <p:nvPr/>
        </p:nvGrpSpPr>
        <p:grpSpPr>
          <a:xfrm>
            <a:off x="230724" y="2677804"/>
            <a:ext cx="2936049" cy="2706930"/>
            <a:chOff x="829123" y="2544928"/>
            <a:chExt cx="2546796" cy="2706930"/>
          </a:xfrm>
        </p:grpSpPr>
        <p:sp>
          <p:nvSpPr>
            <p:cNvPr id="20" name="四角形: 角を丸くする 19">
              <a:extLst>
                <a:ext uri="{FF2B5EF4-FFF2-40B4-BE49-F238E27FC236}">
                  <a16:creationId xmlns:a16="http://schemas.microsoft.com/office/drawing/2014/main" id="{39E96ACF-0892-4225-9A5A-DE1AD6B33AF0}"/>
                </a:ext>
              </a:extLst>
            </p:cNvPr>
            <p:cNvSpPr/>
            <p:nvPr/>
          </p:nvSpPr>
          <p:spPr>
            <a:xfrm>
              <a:off x="829123" y="2544928"/>
              <a:ext cx="2494137" cy="27069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C6286BF-7083-4245-B34D-6E7C535A03F5}"/>
                </a:ext>
              </a:extLst>
            </p:cNvPr>
            <p:cNvSpPr txBox="1"/>
            <p:nvPr/>
          </p:nvSpPr>
          <p:spPr>
            <a:xfrm>
              <a:off x="847025" y="2769032"/>
              <a:ext cx="2528894" cy="2148473"/>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ヘキシル</a:t>
              </a:r>
              <a:r>
                <a:rPr lang="en-US" altLang="ja-JP" sz="1166" b="1" dirty="0">
                  <a:latin typeface="游明朝" panose="02020400000000000000" pitchFamily="18" charset="-128"/>
                  <a:ea typeface="游明朝" panose="02020400000000000000" pitchFamily="18" charset="-128"/>
                </a:rPr>
                <a:t>3-</a:t>
              </a:r>
              <a:r>
                <a:rPr lang="ja-JP" altLang="en-US" sz="1166" b="1" dirty="0">
                  <a:latin typeface="游明朝" panose="02020400000000000000" pitchFamily="18" charset="-128"/>
                  <a:ea typeface="游明朝" panose="02020400000000000000" pitchFamily="18" charset="-128"/>
                </a:rPr>
                <a:t>グリセリル</a:t>
              </a:r>
              <a:endParaRPr lang="en-US" altLang="ja-JP" sz="1166" b="1" dirty="0">
                <a:latin typeface="游明朝" panose="02020400000000000000" pitchFamily="18" charset="-128"/>
                <a:ea typeface="游明朝" panose="02020400000000000000" pitchFamily="18" charset="-128"/>
              </a:endParaRPr>
            </a:p>
            <a:p>
              <a:r>
                <a:rPr lang="ja-JP" altLang="en-US" sz="1166" b="1" dirty="0">
                  <a:latin typeface="游明朝" panose="02020400000000000000" pitchFamily="18" charset="-128"/>
                  <a:ea typeface="游明朝" panose="02020400000000000000" pitchFamily="18" charset="-128"/>
                </a:rPr>
                <a:t>　　アスコルビン酸</a:t>
              </a:r>
              <a:endParaRPr lang="en-US" altLang="ja-JP" sz="1166" b="1" dirty="0">
                <a:latin typeface="游明朝" panose="02020400000000000000" pitchFamily="18" charset="-128"/>
                <a:ea typeface="游明朝" panose="02020400000000000000" pitchFamily="18" charset="-128"/>
              </a:endParaRPr>
            </a:p>
            <a:p>
              <a:endParaRPr lang="en-US" altLang="ja-JP" b="1"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不要メラニンを分解</a:t>
              </a:r>
              <a:r>
                <a:rPr lang="ja-JP" altLang="en-US" sz="999" dirty="0">
                  <a:latin typeface="游明朝" panose="02020400000000000000" pitchFamily="18" charset="-128"/>
                  <a:ea typeface="游明朝" panose="02020400000000000000" pitchFamily="18" charset="-128"/>
                </a:rPr>
                <a:t>する</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「オートファジージー」により、不要なたんぱく質を自ら食べて、メラニンの輸送関連因子の産生を抑制。</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これは世界初の知見で話題になりました。</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本来オートファジーは機能していますが、年齢や紫外線・お肌の状態と共に機能が低下しシミになりやすくなります。</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しっかりと強化しシミにならない肌へ。　</a:t>
              </a:r>
              <a:endParaRPr lang="en-US" altLang="ja-JP" sz="999" dirty="0">
                <a:latin typeface="游明朝" panose="02020400000000000000" pitchFamily="18" charset="-128"/>
                <a:ea typeface="游明朝" panose="02020400000000000000" pitchFamily="18" charset="-128"/>
              </a:endParaRPr>
            </a:p>
          </p:txBody>
        </p:sp>
      </p:grpSp>
      <p:grpSp>
        <p:nvGrpSpPr>
          <p:cNvPr id="6" name="グループ化 5">
            <a:extLst>
              <a:ext uri="{FF2B5EF4-FFF2-40B4-BE49-F238E27FC236}">
                <a16:creationId xmlns:a16="http://schemas.microsoft.com/office/drawing/2014/main" id="{8B88001E-6F5C-466E-A72E-CD6988D96A5F}"/>
              </a:ext>
            </a:extLst>
          </p:cNvPr>
          <p:cNvGrpSpPr/>
          <p:nvPr/>
        </p:nvGrpSpPr>
        <p:grpSpPr>
          <a:xfrm>
            <a:off x="3256845" y="2708934"/>
            <a:ext cx="3019758" cy="2689818"/>
            <a:chOff x="3399212" y="2549188"/>
            <a:chExt cx="2961362" cy="2689818"/>
          </a:xfrm>
        </p:grpSpPr>
        <p:sp>
          <p:nvSpPr>
            <p:cNvPr id="19" name="四角形: 角を丸くする 18">
              <a:extLst>
                <a:ext uri="{FF2B5EF4-FFF2-40B4-BE49-F238E27FC236}">
                  <a16:creationId xmlns:a16="http://schemas.microsoft.com/office/drawing/2014/main" id="{B8295C59-3821-49CB-8DE5-C694B73A2F65}"/>
                </a:ext>
              </a:extLst>
            </p:cNvPr>
            <p:cNvSpPr/>
            <p:nvPr/>
          </p:nvSpPr>
          <p:spPr>
            <a:xfrm>
              <a:off x="3399212" y="2549188"/>
              <a:ext cx="2929779" cy="2689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D1EDAF9-BC63-49DD-A689-BE039B710279}"/>
                </a:ext>
              </a:extLst>
            </p:cNvPr>
            <p:cNvSpPr txBox="1"/>
            <p:nvPr/>
          </p:nvSpPr>
          <p:spPr>
            <a:xfrm>
              <a:off x="3430795" y="2587111"/>
              <a:ext cx="2929779" cy="2312813"/>
            </a:xfrm>
            <a:prstGeom prst="rect">
              <a:avLst/>
            </a:prstGeom>
            <a:noFill/>
          </p:spPr>
          <p:txBody>
            <a:bodyPr wrap="square" rtlCol="0">
              <a:spAutoFit/>
            </a:bodyPr>
            <a:lstStyle/>
            <a:p>
              <a:r>
                <a:rPr lang="en-US" altLang="ja-JP" sz="1403" b="1" dirty="0">
                  <a:latin typeface="游明朝" panose="02020400000000000000" pitchFamily="18" charset="-128"/>
                  <a:ea typeface="游明朝" panose="02020400000000000000" pitchFamily="18" charset="-128"/>
                </a:rPr>
                <a:t>           </a:t>
              </a:r>
              <a:r>
                <a:rPr lang="en-US" altLang="ja-JP" sz="1166" b="1" dirty="0">
                  <a:latin typeface="游明朝" panose="02020400000000000000" pitchFamily="18" charset="-128"/>
                  <a:ea typeface="游明朝" panose="02020400000000000000" pitchFamily="18" charset="-128"/>
                </a:rPr>
                <a:t>X50</a:t>
              </a:r>
              <a:r>
                <a:rPr lang="ja-JP" altLang="en-US" sz="1166" b="1" dirty="0">
                  <a:latin typeface="游明朝" panose="02020400000000000000" pitchFamily="18" charset="-128"/>
                  <a:ea typeface="游明朝" panose="02020400000000000000" pitchFamily="18" charset="-128"/>
                </a:rPr>
                <a:t> ピュアホワイト</a:t>
              </a:r>
              <a:endParaRPr lang="en-US" altLang="ja-JP" sz="1166" b="1" dirty="0">
                <a:latin typeface="游明朝" panose="02020400000000000000" pitchFamily="18" charset="-128"/>
                <a:ea typeface="游明朝" panose="02020400000000000000" pitchFamily="18" charset="-128"/>
              </a:endParaRPr>
            </a:p>
            <a:p>
              <a:r>
                <a:rPr lang="en-US" altLang="ja-JP" sz="1166" b="1" dirty="0">
                  <a:latin typeface="游明朝" panose="02020400000000000000" pitchFamily="18" charset="-128"/>
                  <a:ea typeface="游明朝" panose="02020400000000000000" pitchFamily="18" charset="-128"/>
                </a:rPr>
                <a:t>【</a:t>
              </a:r>
              <a:r>
                <a:rPr lang="ja-JP" altLang="en-US" sz="1166" b="1" dirty="0">
                  <a:latin typeface="游明朝" panose="02020400000000000000" pitchFamily="18" charset="-128"/>
                  <a:ea typeface="游明朝" panose="02020400000000000000" pitchFamily="18" charset="-128"/>
                </a:rPr>
                <a:t>パルミトイルオクタペプチド</a:t>
              </a:r>
              <a:r>
                <a:rPr lang="en-US" altLang="ja-JP" sz="1166" b="1" dirty="0">
                  <a:latin typeface="游明朝" panose="02020400000000000000" pitchFamily="18" charset="-128"/>
                  <a:ea typeface="游明朝" panose="02020400000000000000" pitchFamily="18" charset="-128"/>
                </a:rPr>
                <a:t>-27</a:t>
              </a:r>
              <a:r>
                <a:rPr lang="ja-JP" altLang="en-US" sz="1166" b="1" dirty="0">
                  <a:latin typeface="游明朝" panose="02020400000000000000" pitchFamily="18" charset="-128"/>
                  <a:ea typeface="游明朝" panose="02020400000000000000" pitchFamily="18" charset="-128"/>
                </a:rPr>
                <a:t>アミド・パミルトイル合成ヒトトリペプチド</a:t>
              </a:r>
              <a:r>
                <a:rPr lang="en-US" altLang="ja-JP" sz="1166" b="1" dirty="0">
                  <a:latin typeface="游明朝" panose="02020400000000000000" pitchFamily="18" charset="-128"/>
                  <a:ea typeface="游明朝" panose="02020400000000000000" pitchFamily="18" charset="-128"/>
                </a:rPr>
                <a:t>-5</a:t>
              </a:r>
              <a:r>
                <a:rPr lang="ja-JP" altLang="en-US" sz="1166" b="1" dirty="0">
                  <a:latin typeface="游明朝" panose="02020400000000000000" pitchFamily="18" charset="-128"/>
                  <a:ea typeface="游明朝" panose="02020400000000000000" pitchFamily="18" charset="-128"/>
                </a:rPr>
                <a:t>・ノルイソロイシル合成ヒトナノペプチド</a:t>
              </a:r>
              <a:r>
                <a:rPr lang="en-US" altLang="ja-JP" sz="1166" b="1" dirty="0">
                  <a:latin typeface="游明朝" panose="02020400000000000000" pitchFamily="18" charset="-128"/>
                  <a:ea typeface="游明朝" panose="02020400000000000000" pitchFamily="18" charset="-128"/>
                </a:rPr>
                <a:t>-1】</a:t>
              </a:r>
            </a:p>
            <a:p>
              <a:endParaRPr lang="en-US" altLang="ja-JP" sz="1166" b="1" dirty="0">
                <a:latin typeface="游明朝" panose="02020400000000000000" pitchFamily="18" charset="-128"/>
                <a:ea typeface="游明朝" panose="02020400000000000000" pitchFamily="18" charset="-128"/>
              </a:endParaRPr>
            </a:p>
            <a:p>
              <a:endParaRPr lang="en-US" altLang="ja-JP" sz="1202"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メラノサイトに直行！</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美白効果が長時間持続する</a:t>
              </a:r>
              <a:r>
                <a:rPr lang="ja-JP" altLang="en-US" sz="999" dirty="0">
                  <a:latin typeface="游明朝" panose="02020400000000000000" pitchFamily="18" charset="-128"/>
                  <a:ea typeface="游明朝" panose="02020400000000000000" pitchFamily="18" charset="-128"/>
                </a:rPr>
                <a:t>。</a:t>
              </a:r>
              <a:endParaRPr lang="en-US" altLang="ja-JP" sz="999" dirty="0">
                <a:latin typeface="游明朝" panose="02020400000000000000" pitchFamily="18" charset="-128"/>
                <a:ea typeface="游明朝" panose="02020400000000000000" pitchFamily="18" charset="-128"/>
              </a:endParaRPr>
            </a:p>
            <a:p>
              <a:r>
                <a:rPr lang="en-US" altLang="ja-JP" sz="999" dirty="0">
                  <a:latin typeface="游明朝" panose="02020400000000000000" pitchFamily="18" charset="-128"/>
                  <a:ea typeface="游明朝" panose="02020400000000000000" pitchFamily="18" charset="-128"/>
                </a:rPr>
                <a:t>3</a:t>
              </a:r>
              <a:r>
                <a:rPr lang="ja-JP" altLang="en-US" sz="999" dirty="0">
                  <a:latin typeface="游明朝" panose="02020400000000000000" pitchFamily="18" charset="-128"/>
                  <a:ea typeface="游明朝" panose="02020400000000000000" pitchFamily="18" charset="-128"/>
                </a:rPr>
                <a:t>種類の美白ペプチドが</a:t>
              </a:r>
              <a:r>
                <a:rPr lang="en-US" altLang="ja-JP" sz="999" dirty="0">
                  <a:latin typeface="游明朝" panose="02020400000000000000" pitchFamily="18" charset="-128"/>
                  <a:ea typeface="游明朝" panose="02020400000000000000" pitchFamily="18" charset="-128"/>
                </a:rPr>
                <a:t>1</a:t>
              </a:r>
              <a:r>
                <a:rPr lang="ja-JP" altLang="en-US" sz="999" dirty="0">
                  <a:latin typeface="游明朝" panose="02020400000000000000" pitchFamily="18" charset="-128"/>
                  <a:ea typeface="游明朝" panose="02020400000000000000" pitchFamily="18" charset="-128"/>
                </a:rPr>
                <a:t>つのナノカプセルに。</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肌に浸透して初めてカプセルから成分が放たれることで、</a:t>
              </a:r>
              <a:r>
                <a:rPr lang="ja-JP" altLang="en-US" sz="999" dirty="0">
                  <a:solidFill>
                    <a:srgbClr val="FF0000"/>
                  </a:solidFill>
                  <a:latin typeface="游明朝" panose="02020400000000000000" pitchFamily="18" charset="-128"/>
                  <a:ea typeface="游明朝" panose="02020400000000000000" pitchFamily="18" charset="-128"/>
                </a:rPr>
                <a:t>長時間の作用とシミの原因のチロシナーゼ酵素の発現を抑制。</a:t>
              </a:r>
              <a:endParaRPr lang="en-US" altLang="ja-JP" sz="1403" dirty="0">
                <a:solidFill>
                  <a:srgbClr val="FF0000"/>
                </a:solidFill>
                <a:latin typeface="游明朝" panose="02020400000000000000" pitchFamily="18" charset="-128"/>
                <a:ea typeface="游明朝" panose="02020400000000000000" pitchFamily="18" charset="-128"/>
              </a:endParaRPr>
            </a:p>
          </p:txBody>
        </p:sp>
      </p:grpSp>
      <p:grpSp>
        <p:nvGrpSpPr>
          <p:cNvPr id="5" name="グループ化 4">
            <a:extLst>
              <a:ext uri="{FF2B5EF4-FFF2-40B4-BE49-F238E27FC236}">
                <a16:creationId xmlns:a16="http://schemas.microsoft.com/office/drawing/2014/main" id="{298E5559-6825-4967-9C21-ED4833AA55EB}"/>
              </a:ext>
            </a:extLst>
          </p:cNvPr>
          <p:cNvGrpSpPr/>
          <p:nvPr/>
        </p:nvGrpSpPr>
        <p:grpSpPr>
          <a:xfrm>
            <a:off x="238540" y="5476805"/>
            <a:ext cx="2936050" cy="815396"/>
            <a:chOff x="840862" y="5341707"/>
            <a:chExt cx="2485440" cy="851936"/>
          </a:xfrm>
        </p:grpSpPr>
        <p:sp>
          <p:nvSpPr>
            <p:cNvPr id="22" name="テキスト ボックス 21">
              <a:extLst>
                <a:ext uri="{FF2B5EF4-FFF2-40B4-BE49-F238E27FC236}">
                  <a16:creationId xmlns:a16="http://schemas.microsoft.com/office/drawing/2014/main" id="{D5872A61-28B3-4BDA-8B11-DDF26543E404}"/>
                </a:ext>
              </a:extLst>
            </p:cNvPr>
            <p:cNvSpPr txBox="1"/>
            <p:nvPr/>
          </p:nvSpPr>
          <p:spPr>
            <a:xfrm>
              <a:off x="941097" y="5401566"/>
              <a:ext cx="2379047" cy="61574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プランクトンエキス</a:t>
              </a:r>
              <a:endParaRPr lang="en-US" altLang="ja-JP" sz="1166" b="1"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紫外線からのダメージ修復</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メラニンを排出・細胞賦活作用</a:t>
              </a:r>
              <a:endParaRPr lang="en-US" altLang="ja-JP" sz="999" dirty="0">
                <a:latin typeface="游明朝" panose="02020400000000000000" pitchFamily="18" charset="-128"/>
                <a:ea typeface="游明朝" panose="02020400000000000000" pitchFamily="18" charset="-128"/>
              </a:endParaRPr>
            </a:p>
          </p:txBody>
        </p:sp>
        <p:sp>
          <p:nvSpPr>
            <p:cNvPr id="23" name="四角形: 角を丸くする 22">
              <a:extLst>
                <a:ext uri="{FF2B5EF4-FFF2-40B4-BE49-F238E27FC236}">
                  <a16:creationId xmlns:a16="http://schemas.microsoft.com/office/drawing/2014/main" id="{B0180D40-8321-4C64-A527-F29BF6B98E87}"/>
                </a:ext>
              </a:extLst>
            </p:cNvPr>
            <p:cNvSpPr/>
            <p:nvPr/>
          </p:nvSpPr>
          <p:spPr>
            <a:xfrm>
              <a:off x="840862" y="5341707"/>
              <a:ext cx="2485440" cy="8519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834F94F4-8BDE-4A8E-B950-D87B26F64539}"/>
              </a:ext>
            </a:extLst>
          </p:cNvPr>
          <p:cNvSpPr txBox="1"/>
          <p:nvPr/>
        </p:nvSpPr>
        <p:spPr>
          <a:xfrm>
            <a:off x="3447542" y="5522695"/>
            <a:ext cx="2602923" cy="76950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en-US" altLang="ja-JP" sz="1166" b="1" dirty="0">
                <a:latin typeface="游明朝" panose="02020400000000000000" pitchFamily="18" charset="-128"/>
                <a:ea typeface="游明朝" panose="02020400000000000000" pitchFamily="18" charset="-128"/>
              </a:rPr>
              <a:t>3-0</a:t>
            </a:r>
            <a:r>
              <a:rPr lang="ja-JP" altLang="en-US" sz="1166" b="1" dirty="0">
                <a:latin typeface="游明朝" panose="02020400000000000000" pitchFamily="18" charset="-128"/>
                <a:ea typeface="游明朝" panose="02020400000000000000" pitchFamily="18" charset="-128"/>
              </a:rPr>
              <a:t>エチルアスコルビン酸</a:t>
            </a:r>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チロシナーゼ活性を抑制し、メラニン重合を抑止することで、</a:t>
            </a:r>
            <a:r>
              <a:rPr lang="ja-JP" altLang="en-US" sz="999" dirty="0">
                <a:solidFill>
                  <a:srgbClr val="FF0000"/>
                </a:solidFill>
                <a:latin typeface="游明朝" panose="02020400000000000000" pitchFamily="18" charset="-128"/>
                <a:ea typeface="游明朝" panose="02020400000000000000" pitchFamily="18" charset="-128"/>
              </a:rPr>
              <a:t>お肌内部のデトックス効果と加齢の色素沈着を改善する。</a:t>
            </a:r>
            <a:endParaRPr lang="en-US" altLang="ja-JP" sz="999" dirty="0">
              <a:solidFill>
                <a:srgbClr val="FF0000"/>
              </a:solidFill>
              <a:latin typeface="游明朝" panose="02020400000000000000" pitchFamily="18" charset="-128"/>
              <a:ea typeface="游明朝" panose="02020400000000000000" pitchFamily="18" charset="-128"/>
            </a:endParaRPr>
          </a:p>
        </p:txBody>
      </p:sp>
      <p:pic>
        <p:nvPicPr>
          <p:cNvPr id="9" name="図 8" descr="洗面道具, 座る, テーブル, ボトル が含まれている画像&#10;&#10;自動的に生成された説明">
            <a:extLst>
              <a:ext uri="{FF2B5EF4-FFF2-40B4-BE49-F238E27FC236}">
                <a16:creationId xmlns:a16="http://schemas.microsoft.com/office/drawing/2014/main" id="{93E5D385-1B42-4F12-A681-D02D7B9151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8533" y="711049"/>
            <a:ext cx="533637" cy="1874874"/>
          </a:xfrm>
          <a:prstGeom prst="rect">
            <a:avLst/>
          </a:prstGeom>
        </p:spPr>
      </p:pic>
      <p:sp>
        <p:nvSpPr>
          <p:cNvPr id="25" name="テキスト ボックス 24">
            <a:extLst>
              <a:ext uri="{FF2B5EF4-FFF2-40B4-BE49-F238E27FC236}">
                <a16:creationId xmlns:a16="http://schemas.microsoft.com/office/drawing/2014/main" id="{692D4F87-D520-4460-8D00-D693C1313913}"/>
              </a:ext>
            </a:extLst>
          </p:cNvPr>
          <p:cNvSpPr txBox="1"/>
          <p:nvPr/>
        </p:nvSpPr>
        <p:spPr>
          <a:xfrm>
            <a:off x="230724" y="759429"/>
            <a:ext cx="5262293" cy="861133"/>
          </a:xfrm>
          <a:prstGeom prst="rect">
            <a:avLst/>
          </a:prstGeom>
          <a:noFill/>
        </p:spPr>
        <p:txBody>
          <a:bodyPr wrap="square" rtlCol="0">
            <a:spAutoFit/>
          </a:bodyPr>
          <a:lstStyle/>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〇ヒト幹細胞培養液　</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10</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H1</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（お肌の保湿）５つをオリジナルナノカプセルに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5">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5">
                    <a:lumMod val="75000"/>
                  </a:schemeClr>
                </a:solidFill>
                <a:latin typeface="游明朝 Demibold" panose="02020600000000000000" pitchFamily="18" charset="-128"/>
                <a:ea typeface="游明朝 Demibold" panose="02020600000000000000" pitchFamily="18" charset="-128"/>
              </a:rPr>
              <a:t>W1</a:t>
            </a:r>
            <a:r>
              <a:rPr lang="ja-JP" altLang="en-US" sz="999" dirty="0">
                <a:solidFill>
                  <a:schemeClr val="accent5">
                    <a:lumMod val="75000"/>
                  </a:schemeClr>
                </a:solidFill>
                <a:latin typeface="游明朝 Demibold" panose="02020600000000000000" pitchFamily="18" charset="-128"/>
                <a:ea typeface="游明朝 Demibold" panose="02020600000000000000" pitchFamily="18" charset="-128"/>
              </a:rPr>
              <a:t>　（ブライトニング＆デトックス機能性成分）５つをオリジナルカプセルに</a:t>
            </a:r>
            <a:endParaRPr lang="en-US" altLang="ja-JP" sz="999" dirty="0">
              <a:solidFill>
                <a:schemeClr val="accent5">
                  <a:lumMod val="75000"/>
                </a:schemeClr>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〇オリジナルオーガニック</a:t>
            </a:r>
            <a:r>
              <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rPr>
              <a:t>9</a:t>
            </a: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種類配合</a:t>
            </a:r>
            <a:endPar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endParaRPr>
          </a:p>
          <a:p>
            <a:endParaRPr lang="en-US" altLang="ja-JP" sz="999" dirty="0">
              <a:latin typeface="游明朝 Demibold" panose="02020600000000000000" pitchFamily="18" charset="-128"/>
              <a:ea typeface="游明朝 Demibold" panose="02020600000000000000" pitchFamily="18" charset="-128"/>
            </a:endParaRPr>
          </a:p>
        </p:txBody>
      </p:sp>
      <p:sp>
        <p:nvSpPr>
          <p:cNvPr id="18" name="四角形: 角を丸くする 17">
            <a:extLst>
              <a:ext uri="{FF2B5EF4-FFF2-40B4-BE49-F238E27FC236}">
                <a16:creationId xmlns:a16="http://schemas.microsoft.com/office/drawing/2014/main" id="{940F00B0-7F45-437F-B949-39D9F735C816}"/>
              </a:ext>
            </a:extLst>
          </p:cNvPr>
          <p:cNvSpPr/>
          <p:nvPr/>
        </p:nvSpPr>
        <p:spPr>
          <a:xfrm>
            <a:off x="3288668" y="5453767"/>
            <a:ext cx="3034749" cy="8519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036C1A06-A8F6-4143-B9DD-37D91017DF20}"/>
              </a:ext>
            </a:extLst>
          </p:cNvPr>
          <p:cNvGrpSpPr/>
          <p:nvPr/>
        </p:nvGrpSpPr>
        <p:grpSpPr>
          <a:xfrm>
            <a:off x="6493565" y="5453767"/>
            <a:ext cx="3034748" cy="851936"/>
            <a:chOff x="6430725" y="5412807"/>
            <a:chExt cx="2805805" cy="851936"/>
          </a:xfrm>
        </p:grpSpPr>
        <p:sp>
          <p:nvSpPr>
            <p:cNvPr id="31" name="テキスト ボックス 30">
              <a:extLst>
                <a:ext uri="{FF2B5EF4-FFF2-40B4-BE49-F238E27FC236}">
                  <a16:creationId xmlns:a16="http://schemas.microsoft.com/office/drawing/2014/main" id="{B18CA387-9C1D-4721-A340-469CA7B8AFE9}"/>
                </a:ext>
              </a:extLst>
            </p:cNvPr>
            <p:cNvSpPr txBox="1"/>
            <p:nvPr/>
          </p:nvSpPr>
          <p:spPr>
            <a:xfrm>
              <a:off x="6554182" y="5461415"/>
              <a:ext cx="2682052" cy="733021"/>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オリゴペプチド</a:t>
              </a:r>
              <a:r>
                <a:rPr lang="en-US" altLang="ja-JP" sz="1166" b="1" dirty="0">
                  <a:latin typeface="游明朝" panose="02020400000000000000" pitchFamily="18" charset="-128"/>
                  <a:ea typeface="游明朝" panose="02020400000000000000" pitchFamily="18" charset="-128"/>
                </a:rPr>
                <a:t>-34</a:t>
              </a:r>
            </a:p>
            <a:p>
              <a:r>
                <a:rPr lang="ja-JP" altLang="en-US" sz="999" dirty="0">
                  <a:solidFill>
                    <a:srgbClr val="FF0000"/>
                  </a:solidFill>
                  <a:latin typeface="游明朝" panose="02020400000000000000" pitchFamily="18" charset="-128"/>
                  <a:ea typeface="游明朝" panose="02020400000000000000" pitchFamily="18" charset="-128"/>
                </a:rPr>
                <a:t>メラニンの産生抑制</a:t>
              </a:r>
              <a:r>
                <a:rPr lang="ja-JP" altLang="en-US" sz="999" dirty="0">
                  <a:latin typeface="游明朝" panose="02020400000000000000" pitchFamily="18" charset="-128"/>
                  <a:ea typeface="游明朝" panose="02020400000000000000" pitchFamily="18" charset="-128"/>
                </a:rPr>
                <a:t>しメラニンが表皮細胞に移動するのを阻害する。お肌のトーンを均等化し透明感のある肌へ</a:t>
              </a:r>
              <a:endParaRPr lang="en-US" altLang="ja-JP" sz="999" dirty="0">
                <a:latin typeface="游明朝" panose="02020400000000000000" pitchFamily="18" charset="-128"/>
                <a:ea typeface="游明朝" panose="02020400000000000000" pitchFamily="18" charset="-128"/>
              </a:endParaRPr>
            </a:p>
          </p:txBody>
        </p:sp>
        <p:sp>
          <p:nvSpPr>
            <p:cNvPr id="26" name="四角形: 角を丸くする 25">
              <a:extLst>
                <a:ext uri="{FF2B5EF4-FFF2-40B4-BE49-F238E27FC236}">
                  <a16:creationId xmlns:a16="http://schemas.microsoft.com/office/drawing/2014/main" id="{4CED2DBC-920B-4CA7-8AE2-07375FB7058C}"/>
                </a:ext>
              </a:extLst>
            </p:cNvPr>
            <p:cNvSpPr/>
            <p:nvPr/>
          </p:nvSpPr>
          <p:spPr>
            <a:xfrm>
              <a:off x="6430725" y="5412807"/>
              <a:ext cx="2805805" cy="8519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BCE1827A-303A-4C2D-9A72-5EA6D9A1AC61}"/>
              </a:ext>
            </a:extLst>
          </p:cNvPr>
          <p:cNvGrpSpPr/>
          <p:nvPr/>
        </p:nvGrpSpPr>
        <p:grpSpPr>
          <a:xfrm>
            <a:off x="1459808" y="1835879"/>
            <a:ext cx="798313" cy="707886"/>
            <a:chOff x="4832207" y="2632731"/>
            <a:chExt cx="2140286" cy="1835233"/>
          </a:xfrm>
          <a:scene3d>
            <a:camera prst="orthographicFront">
              <a:rot lat="0" lon="0" rev="0"/>
            </a:camera>
            <a:lightRig rig="balanced" dir="t">
              <a:rot lat="0" lon="0" rev="8700000"/>
            </a:lightRig>
          </a:scene3d>
        </p:grpSpPr>
        <p:sp>
          <p:nvSpPr>
            <p:cNvPr id="39" name="六角形 38">
              <a:extLst>
                <a:ext uri="{FF2B5EF4-FFF2-40B4-BE49-F238E27FC236}">
                  <a16:creationId xmlns:a16="http://schemas.microsoft.com/office/drawing/2014/main" id="{77EF7271-AA08-4439-8A05-A5CB659008B4}"/>
                </a:ext>
              </a:extLst>
            </p:cNvPr>
            <p:cNvSpPr/>
            <p:nvPr/>
          </p:nvSpPr>
          <p:spPr>
            <a:xfrm>
              <a:off x="4832207" y="2632731"/>
              <a:ext cx="2140286" cy="1835233"/>
            </a:xfrm>
            <a:prstGeom prst="hexagon">
              <a:avLst/>
            </a:prstGeom>
            <a:solidFill>
              <a:schemeClr val="tx2">
                <a:lumMod val="20000"/>
                <a:lumOff val="80000"/>
              </a:schemeClr>
            </a:solidFill>
            <a:ln w="6350"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a:defRPr/>
              </a:pPr>
              <a:endParaRPr lang="ja-JP" altLang="en-US" sz="600" kern="0" dirty="0">
                <a:solidFill>
                  <a:prstClr val="black"/>
                </a:solidFill>
                <a:latin typeface="Avenir Next LT Pro" panose="02020404030301010803"/>
                <a:ea typeface="ＭＳ ゴシック" panose="020B0609070205080204" pitchFamily="49" charset="-128"/>
              </a:endParaRPr>
            </a:p>
          </p:txBody>
        </p:sp>
        <p:sp>
          <p:nvSpPr>
            <p:cNvPr id="40" name="テキスト ボックス 39">
              <a:extLst>
                <a:ext uri="{FF2B5EF4-FFF2-40B4-BE49-F238E27FC236}">
                  <a16:creationId xmlns:a16="http://schemas.microsoft.com/office/drawing/2014/main" id="{ACAF64C0-A291-4E81-A024-022E49AA9640}"/>
                </a:ext>
              </a:extLst>
            </p:cNvPr>
            <p:cNvSpPr txBox="1"/>
            <p:nvPr/>
          </p:nvSpPr>
          <p:spPr>
            <a:xfrm>
              <a:off x="4977845" y="3091193"/>
              <a:ext cx="1801594" cy="797929"/>
            </a:xfrm>
            <a:prstGeom prst="rect">
              <a:avLst/>
            </a:prstGeom>
            <a:noFill/>
            <a:ln w="6350" cap="flat" cmpd="sng" algn="ctr">
              <a:noFill/>
              <a:prstDash val="solid"/>
            </a:ln>
            <a:effectLst>
              <a:outerShdw blurRad="44450" dist="27940" dir="5400000" algn="ctr">
                <a:srgbClr val="000000">
                  <a:alpha val="32000"/>
                </a:srgbClr>
              </a:outerShdw>
            </a:effectLst>
            <a:sp3d>
              <a:bevelT w="190500" h="38100"/>
            </a:sp3d>
          </p:spPr>
          <p:txBody>
            <a:bodyPr wrap="square" rtlCol="0">
              <a:spAutoFit/>
            </a:bodyPr>
            <a:lstStyle/>
            <a:p>
              <a:pPr algn="ctr">
                <a:defRPr/>
              </a:pPr>
              <a:r>
                <a:rPr lang="ja-JP" altLang="en-US" sz="1400" b="1" kern="0" dirty="0">
                  <a:solidFill>
                    <a:prstClr val="black"/>
                  </a:solidFill>
                  <a:latin typeface="BIZ UDPゴシック" panose="020B0400000000000000" pitchFamily="50" charset="-128"/>
                  <a:ea typeface="BIZ UDPゴシック" panose="020B0400000000000000" pitchFamily="50" charset="-128"/>
                </a:rPr>
                <a:t>ツヤ</a:t>
              </a:r>
            </a:p>
          </p:txBody>
        </p:sp>
      </p:grpSp>
      <p:grpSp>
        <p:nvGrpSpPr>
          <p:cNvPr id="28" name="グループ化 27">
            <a:extLst>
              <a:ext uri="{FF2B5EF4-FFF2-40B4-BE49-F238E27FC236}">
                <a16:creationId xmlns:a16="http://schemas.microsoft.com/office/drawing/2014/main" id="{9036FE04-3930-4BDA-8945-B0BF15164FAF}"/>
              </a:ext>
            </a:extLst>
          </p:cNvPr>
          <p:cNvGrpSpPr/>
          <p:nvPr/>
        </p:nvGrpSpPr>
        <p:grpSpPr>
          <a:xfrm>
            <a:off x="307394" y="1827799"/>
            <a:ext cx="798313" cy="707886"/>
            <a:chOff x="4832207" y="2632731"/>
            <a:chExt cx="2140286" cy="1835233"/>
          </a:xfrm>
          <a:gradFill flip="none" rotWithShape="1">
            <a:gsLst>
              <a:gs pos="0">
                <a:srgbClr val="94B6D2">
                  <a:tint val="66000"/>
                  <a:satMod val="160000"/>
                </a:srgbClr>
              </a:gs>
              <a:gs pos="50000">
                <a:srgbClr val="94B6D2">
                  <a:tint val="44500"/>
                  <a:satMod val="160000"/>
                </a:srgbClr>
              </a:gs>
              <a:gs pos="100000">
                <a:srgbClr val="94B6D2">
                  <a:tint val="23500"/>
                  <a:satMod val="160000"/>
                </a:srgbClr>
              </a:gs>
            </a:gsLst>
            <a:lin ang="16200000" scaled="1"/>
            <a:tileRect/>
          </a:gradFill>
          <a:scene3d>
            <a:camera prst="orthographicFront">
              <a:rot lat="0" lon="0" rev="0"/>
            </a:camera>
            <a:lightRig rig="balanced" dir="t">
              <a:rot lat="0" lon="0" rev="8700000"/>
            </a:lightRig>
          </a:scene3d>
        </p:grpSpPr>
        <p:sp>
          <p:nvSpPr>
            <p:cNvPr id="37" name="六角形 36">
              <a:extLst>
                <a:ext uri="{FF2B5EF4-FFF2-40B4-BE49-F238E27FC236}">
                  <a16:creationId xmlns:a16="http://schemas.microsoft.com/office/drawing/2014/main" id="{35FCF799-5FEA-4024-A401-9152F04B0D48}"/>
                </a:ext>
              </a:extLst>
            </p:cNvPr>
            <p:cNvSpPr/>
            <p:nvPr/>
          </p:nvSpPr>
          <p:spPr>
            <a:xfrm>
              <a:off x="4832207" y="2632731"/>
              <a:ext cx="2140286" cy="1835233"/>
            </a:xfrm>
            <a:prstGeom prst="hexagon">
              <a:avLst/>
            </a:prstGeom>
            <a:solidFill>
              <a:schemeClr val="tx2">
                <a:lumMod val="20000"/>
                <a:lumOff val="80000"/>
              </a:schemeClr>
            </a:solidFill>
            <a:ln w="6350"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a:defRPr/>
              </a:pPr>
              <a:endParaRPr lang="ja-JP" altLang="en-US" sz="600" kern="0" dirty="0">
                <a:solidFill>
                  <a:prstClr val="black"/>
                </a:solidFill>
                <a:latin typeface="Avenir Next LT Pro" panose="02020404030301010803"/>
                <a:ea typeface="ＭＳ ゴシック" panose="020B0609070205080204" pitchFamily="49" charset="-128"/>
              </a:endParaRPr>
            </a:p>
          </p:txBody>
        </p:sp>
        <p:sp>
          <p:nvSpPr>
            <p:cNvPr id="38" name="テキスト ボックス 37">
              <a:extLst>
                <a:ext uri="{FF2B5EF4-FFF2-40B4-BE49-F238E27FC236}">
                  <a16:creationId xmlns:a16="http://schemas.microsoft.com/office/drawing/2014/main" id="{704D085C-B2DA-4C29-A761-111057334F75}"/>
                </a:ext>
              </a:extLst>
            </p:cNvPr>
            <p:cNvSpPr txBox="1"/>
            <p:nvPr/>
          </p:nvSpPr>
          <p:spPr>
            <a:xfrm>
              <a:off x="5001550" y="3159103"/>
              <a:ext cx="1801594" cy="797929"/>
            </a:xfrm>
            <a:prstGeom prst="rect">
              <a:avLst/>
            </a:prstGeom>
            <a:noFill/>
            <a:ln w="6350" cap="flat" cmpd="sng" algn="ctr">
              <a:noFill/>
              <a:prstDash val="solid"/>
            </a:ln>
            <a:effectLst>
              <a:outerShdw blurRad="44450" dist="27940" dir="5400000" algn="ctr">
                <a:srgbClr val="000000">
                  <a:alpha val="32000"/>
                </a:srgbClr>
              </a:outerShdw>
            </a:effectLst>
            <a:sp3d>
              <a:bevelT w="190500" h="38100"/>
            </a:sp3d>
          </p:spPr>
          <p:txBody>
            <a:bodyPr wrap="square" rtlCol="0">
              <a:spAutoFit/>
            </a:bodyPr>
            <a:lstStyle/>
            <a:p>
              <a:pPr algn="ctr">
                <a:defRPr/>
              </a:pPr>
              <a:r>
                <a:rPr lang="ja-JP" altLang="en-US" sz="1400" b="1" kern="0" dirty="0">
                  <a:solidFill>
                    <a:prstClr val="black"/>
                  </a:solidFill>
                  <a:latin typeface="BIZ UDPゴシック" panose="020B0400000000000000" pitchFamily="50" charset="-128"/>
                  <a:ea typeface="BIZ UDPゴシック" panose="020B0400000000000000" pitchFamily="50" charset="-128"/>
                </a:rPr>
                <a:t>シミ</a:t>
              </a:r>
            </a:p>
          </p:txBody>
        </p:sp>
      </p:grpSp>
      <p:grpSp>
        <p:nvGrpSpPr>
          <p:cNvPr id="29" name="グループ化 28">
            <a:extLst>
              <a:ext uri="{FF2B5EF4-FFF2-40B4-BE49-F238E27FC236}">
                <a16:creationId xmlns:a16="http://schemas.microsoft.com/office/drawing/2014/main" id="{368D7BBF-BDF9-4B8C-8494-97B8DD4145C7}"/>
              </a:ext>
            </a:extLst>
          </p:cNvPr>
          <p:cNvGrpSpPr/>
          <p:nvPr/>
        </p:nvGrpSpPr>
        <p:grpSpPr>
          <a:xfrm>
            <a:off x="2643582" y="1831576"/>
            <a:ext cx="798313" cy="707886"/>
            <a:chOff x="4832207" y="2632731"/>
            <a:chExt cx="2140286" cy="1835233"/>
          </a:xfrm>
          <a:gradFill flip="none" rotWithShape="1">
            <a:gsLst>
              <a:gs pos="0">
                <a:srgbClr val="94B6D2">
                  <a:tint val="66000"/>
                  <a:satMod val="160000"/>
                </a:srgbClr>
              </a:gs>
              <a:gs pos="50000">
                <a:srgbClr val="94B6D2">
                  <a:tint val="44500"/>
                  <a:satMod val="160000"/>
                </a:srgbClr>
              </a:gs>
              <a:gs pos="100000">
                <a:srgbClr val="94B6D2">
                  <a:tint val="23500"/>
                  <a:satMod val="160000"/>
                </a:srgbClr>
              </a:gs>
            </a:gsLst>
            <a:lin ang="16200000" scaled="1"/>
            <a:tileRect/>
          </a:gradFill>
          <a:scene3d>
            <a:camera prst="orthographicFront">
              <a:rot lat="0" lon="0" rev="0"/>
            </a:camera>
            <a:lightRig rig="balanced" dir="t">
              <a:rot lat="0" lon="0" rev="8700000"/>
            </a:lightRig>
          </a:scene3d>
        </p:grpSpPr>
        <p:sp>
          <p:nvSpPr>
            <p:cNvPr id="35" name="六角形 34">
              <a:extLst>
                <a:ext uri="{FF2B5EF4-FFF2-40B4-BE49-F238E27FC236}">
                  <a16:creationId xmlns:a16="http://schemas.microsoft.com/office/drawing/2014/main" id="{31544396-B41E-4425-814A-02DC3D899C6D}"/>
                </a:ext>
              </a:extLst>
            </p:cNvPr>
            <p:cNvSpPr/>
            <p:nvPr/>
          </p:nvSpPr>
          <p:spPr>
            <a:xfrm>
              <a:off x="4832207" y="2632731"/>
              <a:ext cx="2140286" cy="1835233"/>
            </a:xfrm>
            <a:prstGeom prst="hexagon">
              <a:avLst/>
            </a:prstGeom>
            <a:solidFill>
              <a:schemeClr val="tx2">
                <a:lumMod val="20000"/>
                <a:lumOff val="80000"/>
              </a:schemeClr>
            </a:solidFill>
            <a:ln w="6350"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a:defRPr/>
              </a:pPr>
              <a:endParaRPr lang="ja-JP" altLang="en-US" sz="600" kern="0" dirty="0">
                <a:solidFill>
                  <a:prstClr val="black"/>
                </a:solidFill>
                <a:latin typeface="Avenir Next LT Pro" panose="02020404030301010803"/>
                <a:ea typeface="ＭＳ ゴシック" panose="020B0609070205080204" pitchFamily="49" charset="-128"/>
              </a:endParaRPr>
            </a:p>
          </p:txBody>
        </p:sp>
        <p:sp>
          <p:nvSpPr>
            <p:cNvPr id="36" name="テキスト ボックス 35">
              <a:extLst>
                <a:ext uri="{FF2B5EF4-FFF2-40B4-BE49-F238E27FC236}">
                  <a16:creationId xmlns:a16="http://schemas.microsoft.com/office/drawing/2014/main" id="{FA38B150-1605-443E-8418-E6DD9E90F3CC}"/>
                </a:ext>
              </a:extLst>
            </p:cNvPr>
            <p:cNvSpPr txBox="1"/>
            <p:nvPr/>
          </p:nvSpPr>
          <p:spPr>
            <a:xfrm>
              <a:off x="4846636" y="2872789"/>
              <a:ext cx="1994648" cy="1356476"/>
            </a:xfrm>
            <a:prstGeom prst="rect">
              <a:avLst/>
            </a:prstGeom>
            <a:noFill/>
            <a:ln w="6350" cap="flat" cmpd="sng" algn="ctr">
              <a:noFill/>
              <a:prstDash val="solid"/>
            </a:ln>
            <a:effectLst>
              <a:outerShdw blurRad="44450" dist="27940" dir="5400000" algn="ctr">
                <a:srgbClr val="000000">
                  <a:alpha val="32000"/>
                </a:srgbClr>
              </a:outerShdw>
            </a:effectLst>
            <a:sp3d>
              <a:bevelT w="190500" h="38100"/>
            </a:sp3d>
          </p:spPr>
          <p:txBody>
            <a:bodyPr wrap="square" rtlCol="0">
              <a:spAutoFit/>
            </a:bodyPr>
            <a:lstStyle/>
            <a:p>
              <a:pPr algn="ctr">
                <a:defRPr/>
              </a:pPr>
              <a:r>
                <a:rPr lang="ja-JP" altLang="en-US" sz="1400" b="1" kern="0" dirty="0">
                  <a:solidFill>
                    <a:prstClr val="black"/>
                  </a:solidFill>
                  <a:latin typeface="BIZ UDPゴシック" panose="020B0400000000000000" pitchFamily="50" charset="-128"/>
                  <a:ea typeface="BIZ UDPゴシック" panose="020B0400000000000000" pitchFamily="50" charset="-128"/>
                </a:rPr>
                <a:t>ニキビ跡</a:t>
              </a:r>
            </a:p>
          </p:txBody>
        </p:sp>
      </p:grpSp>
      <p:grpSp>
        <p:nvGrpSpPr>
          <p:cNvPr id="30" name="グループ化 29">
            <a:extLst>
              <a:ext uri="{FF2B5EF4-FFF2-40B4-BE49-F238E27FC236}">
                <a16:creationId xmlns:a16="http://schemas.microsoft.com/office/drawing/2014/main" id="{F775C75F-446D-442C-9D62-ED5181A649BF}"/>
              </a:ext>
            </a:extLst>
          </p:cNvPr>
          <p:cNvGrpSpPr/>
          <p:nvPr/>
        </p:nvGrpSpPr>
        <p:grpSpPr>
          <a:xfrm>
            <a:off x="3821902" y="1832971"/>
            <a:ext cx="798313" cy="707886"/>
            <a:chOff x="4832207" y="2632731"/>
            <a:chExt cx="2140286" cy="1835233"/>
          </a:xfrm>
          <a:gradFill flip="none" rotWithShape="1">
            <a:gsLst>
              <a:gs pos="0">
                <a:srgbClr val="94B6D2">
                  <a:tint val="66000"/>
                  <a:satMod val="160000"/>
                </a:srgbClr>
              </a:gs>
              <a:gs pos="50000">
                <a:srgbClr val="94B6D2">
                  <a:tint val="44500"/>
                  <a:satMod val="160000"/>
                </a:srgbClr>
              </a:gs>
              <a:gs pos="100000">
                <a:srgbClr val="94B6D2">
                  <a:tint val="23500"/>
                  <a:satMod val="160000"/>
                </a:srgbClr>
              </a:gs>
            </a:gsLst>
            <a:lin ang="16200000" scaled="1"/>
            <a:tileRect/>
          </a:gradFill>
          <a:scene3d>
            <a:camera prst="orthographicFront">
              <a:rot lat="0" lon="0" rev="0"/>
            </a:camera>
            <a:lightRig rig="balanced" dir="t">
              <a:rot lat="0" lon="0" rev="8700000"/>
            </a:lightRig>
          </a:scene3d>
        </p:grpSpPr>
        <p:sp>
          <p:nvSpPr>
            <p:cNvPr id="32" name="六角形 31">
              <a:extLst>
                <a:ext uri="{FF2B5EF4-FFF2-40B4-BE49-F238E27FC236}">
                  <a16:creationId xmlns:a16="http://schemas.microsoft.com/office/drawing/2014/main" id="{EA579416-16A4-4E5B-AD3C-BF779302E001}"/>
                </a:ext>
              </a:extLst>
            </p:cNvPr>
            <p:cNvSpPr/>
            <p:nvPr/>
          </p:nvSpPr>
          <p:spPr>
            <a:xfrm>
              <a:off x="4832207" y="2632731"/>
              <a:ext cx="2140286" cy="1835233"/>
            </a:xfrm>
            <a:prstGeom prst="hexagon">
              <a:avLst/>
            </a:prstGeom>
            <a:solidFill>
              <a:schemeClr val="tx2">
                <a:lumMod val="20000"/>
                <a:lumOff val="80000"/>
              </a:schemeClr>
            </a:solidFill>
            <a:ln w="6350"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a:defRPr/>
              </a:pPr>
              <a:endParaRPr lang="ja-JP" altLang="en-US" sz="600" kern="0" dirty="0">
                <a:solidFill>
                  <a:prstClr val="black"/>
                </a:solidFill>
                <a:latin typeface="Avenir Next LT Pro" panose="02020404030301010803"/>
                <a:ea typeface="ＭＳ ゴシック" panose="020B0609070205080204" pitchFamily="49" charset="-128"/>
              </a:endParaRPr>
            </a:p>
          </p:txBody>
        </p:sp>
        <p:sp>
          <p:nvSpPr>
            <p:cNvPr id="34" name="テキスト ボックス 33">
              <a:extLst>
                <a:ext uri="{FF2B5EF4-FFF2-40B4-BE49-F238E27FC236}">
                  <a16:creationId xmlns:a16="http://schemas.microsoft.com/office/drawing/2014/main" id="{5FD20592-DCCB-4F77-9F31-2D15FF71756C}"/>
                </a:ext>
              </a:extLst>
            </p:cNvPr>
            <p:cNvSpPr txBox="1"/>
            <p:nvPr/>
          </p:nvSpPr>
          <p:spPr>
            <a:xfrm>
              <a:off x="4977845" y="2947838"/>
              <a:ext cx="1801594" cy="1356476"/>
            </a:xfrm>
            <a:prstGeom prst="rect">
              <a:avLst/>
            </a:prstGeom>
            <a:noFill/>
            <a:ln w="6350" cap="flat" cmpd="sng" algn="ctr">
              <a:noFill/>
              <a:prstDash val="solid"/>
            </a:ln>
            <a:effectLst>
              <a:outerShdw blurRad="44450" dist="27940" dir="5400000" algn="ctr">
                <a:srgbClr val="000000">
                  <a:alpha val="32000"/>
                </a:srgbClr>
              </a:outerShdw>
            </a:effectLst>
            <a:sp3d>
              <a:bevelT w="190500" h="38100"/>
            </a:sp3d>
          </p:spPr>
          <p:txBody>
            <a:bodyPr wrap="square" rtlCol="0">
              <a:spAutoFit/>
            </a:bodyPr>
            <a:lstStyle/>
            <a:p>
              <a:pPr algn="ctr">
                <a:defRPr/>
              </a:pPr>
              <a:r>
                <a:rPr lang="ja-JP" altLang="en-US" sz="1400" b="1" kern="0" dirty="0">
                  <a:solidFill>
                    <a:prstClr val="black"/>
                  </a:solidFill>
                  <a:latin typeface="BIZ UDPゴシック" panose="020B0400000000000000" pitchFamily="50" charset="-128"/>
                  <a:ea typeface="BIZ UDPゴシック" panose="020B0400000000000000" pitchFamily="50" charset="-128"/>
                </a:rPr>
                <a:t>透明感</a:t>
              </a:r>
            </a:p>
          </p:txBody>
        </p:sp>
      </p:grpSp>
      <p:pic>
        <p:nvPicPr>
          <p:cNvPr id="2" name="図 1">
            <a:extLst>
              <a:ext uri="{FF2B5EF4-FFF2-40B4-BE49-F238E27FC236}">
                <a16:creationId xmlns:a16="http://schemas.microsoft.com/office/drawing/2014/main" id="{1BE73B4E-2630-4949-A56E-A43A0D43F1E7}"/>
              </a:ext>
            </a:extLst>
          </p:cNvPr>
          <p:cNvPicPr>
            <a:picLocks noChangeAspect="1"/>
          </p:cNvPicPr>
          <p:nvPr/>
        </p:nvPicPr>
        <p:blipFill rotWithShape="1">
          <a:blip r:embed="rId3"/>
          <a:srcRect l="18152" t="31173" r="48043" b="21815"/>
          <a:stretch/>
        </p:blipFill>
        <p:spPr>
          <a:xfrm>
            <a:off x="6311054" y="2830874"/>
            <a:ext cx="3399770" cy="2481552"/>
          </a:xfrm>
          <a:prstGeom prst="rect">
            <a:avLst/>
          </a:prstGeom>
        </p:spPr>
      </p:pic>
      <p:sp>
        <p:nvSpPr>
          <p:cNvPr id="3" name="テキスト ボックス 2">
            <a:extLst>
              <a:ext uri="{FF2B5EF4-FFF2-40B4-BE49-F238E27FC236}">
                <a16:creationId xmlns:a16="http://schemas.microsoft.com/office/drawing/2014/main" id="{23FBC0B9-4BF8-45D1-9083-59FC670774BC}"/>
              </a:ext>
            </a:extLst>
          </p:cNvPr>
          <p:cNvSpPr txBox="1"/>
          <p:nvPr/>
        </p:nvSpPr>
        <p:spPr>
          <a:xfrm>
            <a:off x="6562002" y="935207"/>
            <a:ext cx="3034199" cy="1754326"/>
          </a:xfrm>
          <a:prstGeom prst="rect">
            <a:avLst/>
          </a:prstGeom>
          <a:solidFill>
            <a:srgbClr val="FFCCFF"/>
          </a:solidFill>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14400" fontAlgn="base">
              <a:spcBef>
                <a:spcPct val="0"/>
              </a:spcBef>
              <a:spcAft>
                <a:spcPct val="0"/>
              </a:spcAft>
              <a:defRPr/>
            </a:pPr>
            <a:r>
              <a:rPr kumimoji="1" lang="ja-JP" altLang="en-US" sz="1200" dirty="0">
                <a:solidFill>
                  <a:schemeClr val="tx1"/>
                </a:solidFill>
                <a:latin typeface="游明朝 Demibold" panose="02020600000000000000" pitchFamily="18" charset="-128"/>
                <a:ea typeface="游明朝 Demibold" panose="02020600000000000000" pitchFamily="18" charset="-128"/>
              </a:rPr>
              <a:t>・不要メラニンを回収しメラニン産生を抑制</a:t>
            </a:r>
            <a:endParaRPr kumimoji="1" lang="en-US" altLang="ja-JP" sz="1200" dirty="0">
              <a:solidFill>
                <a:schemeClr val="tx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1200" dirty="0">
              <a:solidFill>
                <a:schemeClr val="tx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1200" dirty="0">
                <a:solidFill>
                  <a:schemeClr val="tx1"/>
                </a:solidFill>
                <a:latin typeface="游明朝 Demibold" panose="02020600000000000000" pitchFamily="18" charset="-128"/>
                <a:ea typeface="游明朝 Demibold" panose="02020600000000000000" pitchFamily="18" charset="-128"/>
              </a:rPr>
              <a:t>・メラノサイトにナノ化した美白カプセルが入り込み、シミの原因のチロシナーゼの発現を抑制</a:t>
            </a:r>
            <a:endParaRPr kumimoji="1" lang="en-US" altLang="ja-JP" sz="1200" dirty="0">
              <a:solidFill>
                <a:schemeClr val="tx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1200" dirty="0">
              <a:solidFill>
                <a:schemeClr val="tx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1200" dirty="0">
                <a:solidFill>
                  <a:schemeClr val="tx1"/>
                </a:solidFill>
                <a:latin typeface="游明朝 Demibold" panose="02020600000000000000" pitchFamily="18" charset="-128"/>
                <a:ea typeface="游明朝 Demibold" panose="02020600000000000000" pitchFamily="18" charset="-128"/>
              </a:rPr>
              <a:t>・抗炎症・抗老化までできるスペシャルケア</a:t>
            </a:r>
            <a:r>
              <a:rPr kumimoji="1" lang="ja-JP" altLang="en-US" sz="900" dirty="0">
                <a:solidFill>
                  <a:schemeClr val="tx1"/>
                </a:solidFill>
                <a:latin typeface="游明朝 Demibold" panose="02020600000000000000" pitchFamily="18" charset="-128"/>
                <a:ea typeface="游明朝 Demibold" panose="02020600000000000000" pitchFamily="18" charset="-128"/>
              </a:rPr>
              <a:t>。</a:t>
            </a:r>
            <a:endParaRPr kumimoji="1" lang="en-US" altLang="ja-JP" sz="900" dirty="0">
              <a:solidFill>
                <a:schemeClr val="tx1"/>
              </a:solidFill>
              <a:latin typeface="游明朝 Demibold" panose="02020600000000000000" pitchFamily="18" charset="-128"/>
              <a:ea typeface="游明朝 Demibold" panose="02020600000000000000" pitchFamily="18" charset="-128"/>
            </a:endParaRPr>
          </a:p>
        </p:txBody>
      </p:sp>
      <p:grpSp>
        <p:nvGrpSpPr>
          <p:cNvPr id="42" name="グループ化 41">
            <a:extLst>
              <a:ext uri="{FF2B5EF4-FFF2-40B4-BE49-F238E27FC236}">
                <a16:creationId xmlns:a16="http://schemas.microsoft.com/office/drawing/2014/main" id="{2FEB1881-1AFD-44E1-84D4-A85EC984364B}"/>
              </a:ext>
            </a:extLst>
          </p:cNvPr>
          <p:cNvGrpSpPr/>
          <p:nvPr/>
        </p:nvGrpSpPr>
        <p:grpSpPr>
          <a:xfrm>
            <a:off x="4934997" y="1809754"/>
            <a:ext cx="798313" cy="707886"/>
            <a:chOff x="4832207" y="2632731"/>
            <a:chExt cx="2140286" cy="1835233"/>
          </a:xfrm>
          <a:gradFill flip="none" rotWithShape="1">
            <a:gsLst>
              <a:gs pos="0">
                <a:srgbClr val="94B6D2">
                  <a:tint val="66000"/>
                  <a:satMod val="160000"/>
                </a:srgbClr>
              </a:gs>
              <a:gs pos="50000">
                <a:srgbClr val="94B6D2">
                  <a:tint val="44500"/>
                  <a:satMod val="160000"/>
                </a:srgbClr>
              </a:gs>
              <a:gs pos="100000">
                <a:srgbClr val="94B6D2">
                  <a:tint val="23500"/>
                  <a:satMod val="160000"/>
                </a:srgbClr>
              </a:gs>
            </a:gsLst>
            <a:lin ang="16200000" scaled="1"/>
            <a:tileRect/>
          </a:gradFill>
          <a:scene3d>
            <a:camera prst="orthographicFront">
              <a:rot lat="0" lon="0" rev="0"/>
            </a:camera>
            <a:lightRig rig="balanced" dir="t">
              <a:rot lat="0" lon="0" rev="8700000"/>
            </a:lightRig>
          </a:scene3d>
        </p:grpSpPr>
        <p:sp>
          <p:nvSpPr>
            <p:cNvPr id="43" name="六角形 42">
              <a:extLst>
                <a:ext uri="{FF2B5EF4-FFF2-40B4-BE49-F238E27FC236}">
                  <a16:creationId xmlns:a16="http://schemas.microsoft.com/office/drawing/2014/main" id="{575C0798-BC50-42F0-B6F0-0DDD72359241}"/>
                </a:ext>
              </a:extLst>
            </p:cNvPr>
            <p:cNvSpPr/>
            <p:nvPr/>
          </p:nvSpPr>
          <p:spPr>
            <a:xfrm>
              <a:off x="4832207" y="2632731"/>
              <a:ext cx="2140286" cy="1835233"/>
            </a:xfrm>
            <a:prstGeom prst="hexagon">
              <a:avLst/>
            </a:prstGeom>
            <a:solidFill>
              <a:schemeClr val="tx2">
                <a:lumMod val="20000"/>
                <a:lumOff val="80000"/>
              </a:schemeClr>
            </a:solidFill>
            <a:ln w="6350" cap="flat" cmpd="sng" algn="ctr">
              <a:noFill/>
              <a:prstDash val="solid"/>
            </a:ln>
            <a:effectLst>
              <a:outerShdw blurRad="44450" dist="27940" dir="5400000" algn="ctr">
                <a:srgbClr val="000000">
                  <a:alpha val="32000"/>
                </a:srgbClr>
              </a:outerShdw>
            </a:effectLst>
            <a:sp3d>
              <a:bevelT w="190500" h="38100"/>
            </a:sp3d>
          </p:spPr>
          <p:txBody>
            <a:bodyPr rtlCol="0" anchor="ctr"/>
            <a:lstStyle/>
            <a:p>
              <a:pPr algn="ctr">
                <a:defRPr/>
              </a:pPr>
              <a:endParaRPr lang="ja-JP" altLang="en-US" sz="600" kern="0" dirty="0">
                <a:solidFill>
                  <a:prstClr val="black"/>
                </a:solidFill>
                <a:latin typeface="Avenir Next LT Pro" panose="02020404030301010803"/>
                <a:ea typeface="ＭＳ ゴシック" panose="020B0609070205080204" pitchFamily="49" charset="-128"/>
              </a:endParaRPr>
            </a:p>
          </p:txBody>
        </p:sp>
        <p:sp>
          <p:nvSpPr>
            <p:cNvPr id="44" name="テキスト ボックス 43">
              <a:extLst>
                <a:ext uri="{FF2B5EF4-FFF2-40B4-BE49-F238E27FC236}">
                  <a16:creationId xmlns:a16="http://schemas.microsoft.com/office/drawing/2014/main" id="{7D00FBB2-4907-40FC-94E1-A65A6F6CC5EC}"/>
                </a:ext>
              </a:extLst>
            </p:cNvPr>
            <p:cNvSpPr txBox="1"/>
            <p:nvPr/>
          </p:nvSpPr>
          <p:spPr>
            <a:xfrm>
              <a:off x="4977845" y="2947838"/>
              <a:ext cx="1801594" cy="1356477"/>
            </a:xfrm>
            <a:prstGeom prst="rect">
              <a:avLst/>
            </a:prstGeom>
            <a:noFill/>
            <a:ln w="6350" cap="flat" cmpd="sng" algn="ctr">
              <a:noFill/>
              <a:prstDash val="solid"/>
            </a:ln>
            <a:effectLst>
              <a:outerShdw blurRad="44450" dist="27940" dir="5400000" algn="ctr">
                <a:srgbClr val="000000">
                  <a:alpha val="32000"/>
                </a:srgbClr>
              </a:outerShdw>
            </a:effectLst>
            <a:sp3d>
              <a:bevelT w="190500" h="38100"/>
            </a:sp3d>
          </p:spPr>
          <p:txBody>
            <a:bodyPr wrap="square" rtlCol="0">
              <a:spAutoFit/>
            </a:bodyPr>
            <a:lstStyle/>
            <a:p>
              <a:pPr algn="ctr">
                <a:defRPr/>
              </a:pPr>
              <a:r>
                <a:rPr lang="ja-JP" altLang="en-US" sz="1400" b="1" kern="0" dirty="0">
                  <a:solidFill>
                    <a:prstClr val="black"/>
                  </a:solidFill>
                  <a:latin typeface="BIZ UDPゴシック" panose="020B0400000000000000" pitchFamily="50" charset="-128"/>
                  <a:ea typeface="BIZ UDPゴシック" panose="020B0400000000000000" pitchFamily="50" charset="-128"/>
                </a:rPr>
                <a:t>エイジング</a:t>
              </a:r>
            </a:p>
          </p:txBody>
        </p:sp>
      </p:grpSp>
      <p:sp>
        <p:nvSpPr>
          <p:cNvPr id="11" name="スライド番号プレースホルダー 10">
            <a:extLst>
              <a:ext uri="{FF2B5EF4-FFF2-40B4-BE49-F238E27FC236}">
                <a16:creationId xmlns:a16="http://schemas.microsoft.com/office/drawing/2014/main" id="{1BD65971-EF58-4482-B402-61B6343E7EBD}"/>
              </a:ext>
            </a:extLst>
          </p:cNvPr>
          <p:cNvSpPr>
            <a:spLocks noGrp="1"/>
          </p:cNvSpPr>
          <p:nvPr>
            <p:ph type="sldNum" sz="quarter" idx="12"/>
          </p:nvPr>
        </p:nvSpPr>
        <p:spPr/>
        <p:txBody>
          <a:bodyPr/>
          <a:lstStyle/>
          <a:p>
            <a:pPr rtl="0"/>
            <a:fld id="{34B7E4EF-A1BD-40F4-AB7B-04F084DD991D}" type="slidenum">
              <a:rPr lang="en-US" altLang="ja-JP" noProof="0" smtClean="0"/>
              <a:t>20</a:t>
            </a:fld>
            <a:endParaRPr lang="ja-JP" altLang="en-US" noProof="0" dirty="0"/>
          </a:p>
        </p:txBody>
      </p:sp>
    </p:spTree>
    <p:extLst>
      <p:ext uri="{BB962C8B-B14F-4D97-AF65-F5344CB8AC3E}">
        <p14:creationId xmlns:p14="http://schemas.microsoft.com/office/powerpoint/2010/main" val="211395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1E0A00E5-037F-49BA-8376-A931DF9C052B}"/>
              </a:ext>
            </a:extLst>
          </p:cNvPr>
          <p:cNvSpPr/>
          <p:nvPr/>
        </p:nvSpPr>
        <p:spPr>
          <a:xfrm>
            <a:off x="213078" y="98651"/>
            <a:ext cx="9553774" cy="367490"/>
          </a:xfrm>
          <a:prstGeom prst="roundRect">
            <a:avLst/>
          </a:prstGeom>
          <a:solidFill>
            <a:srgbClr val="FF5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32" dirty="0">
                <a:solidFill>
                  <a:schemeClr val="tx1"/>
                </a:solidFill>
                <a:latin typeface="游明朝 Demibold" panose="02020600000000000000" pitchFamily="18" charset="-128"/>
                <a:ea typeface="游明朝 Demibold" panose="02020600000000000000" pitchFamily="18" charset="-128"/>
              </a:rPr>
              <a:t>整肌・保護　　　　ベリーミューンセラム</a:t>
            </a:r>
            <a:r>
              <a:rPr lang="en-US" altLang="ja-JP" sz="1332" dirty="0">
                <a:solidFill>
                  <a:schemeClr val="tx1"/>
                </a:solidFill>
                <a:latin typeface="游明朝 Demibold" panose="02020600000000000000" pitchFamily="18" charset="-128"/>
                <a:ea typeface="游明朝 Demibold" panose="02020600000000000000" pitchFamily="18" charset="-128"/>
              </a:rPr>
              <a:t>N</a:t>
            </a:r>
            <a:r>
              <a:rPr lang="ja-JP" altLang="en-US" sz="1332" dirty="0">
                <a:solidFill>
                  <a:schemeClr val="tx1"/>
                </a:solidFill>
                <a:latin typeface="游明朝 Demibold" panose="02020600000000000000" pitchFamily="18" charset="-128"/>
                <a:ea typeface="游明朝 Demibold" panose="02020600000000000000" pitchFamily="18" charset="-128"/>
              </a:rPr>
              <a:t>￥</a:t>
            </a:r>
            <a:r>
              <a:rPr lang="en-US" altLang="ja-JP" sz="1332" dirty="0">
                <a:solidFill>
                  <a:schemeClr val="tx1"/>
                </a:solidFill>
                <a:latin typeface="游明朝 Demibold" panose="02020600000000000000" pitchFamily="18" charset="-128"/>
                <a:ea typeface="游明朝 Demibold" panose="02020600000000000000" pitchFamily="18" charset="-128"/>
              </a:rPr>
              <a:t>6,000</a:t>
            </a:r>
            <a:r>
              <a:rPr lang="ja-JP" altLang="en-US" sz="1332" dirty="0">
                <a:solidFill>
                  <a:schemeClr val="tx1"/>
                </a:solidFill>
                <a:latin typeface="游明朝 Demibold" panose="02020600000000000000" pitchFamily="18" charset="-128"/>
                <a:ea typeface="游明朝 Demibold" panose="02020600000000000000" pitchFamily="18" charset="-128"/>
              </a:rPr>
              <a:t>（税抜き）　　　　　　</a:t>
            </a:r>
          </a:p>
        </p:txBody>
      </p:sp>
      <p:sp>
        <p:nvSpPr>
          <p:cNvPr id="25" name="テキスト ボックス 24">
            <a:extLst>
              <a:ext uri="{FF2B5EF4-FFF2-40B4-BE49-F238E27FC236}">
                <a16:creationId xmlns:a16="http://schemas.microsoft.com/office/drawing/2014/main" id="{692D4F87-D520-4460-8D00-D693C1313913}"/>
              </a:ext>
            </a:extLst>
          </p:cNvPr>
          <p:cNvSpPr txBox="1"/>
          <p:nvPr/>
        </p:nvSpPr>
        <p:spPr>
          <a:xfrm>
            <a:off x="132729" y="667205"/>
            <a:ext cx="4820271" cy="861133"/>
          </a:xfrm>
          <a:prstGeom prst="rect">
            <a:avLst/>
          </a:prstGeom>
          <a:noFill/>
        </p:spPr>
        <p:txBody>
          <a:bodyPr wrap="square" rtlCol="0">
            <a:spAutoFit/>
          </a:bodyPr>
          <a:lstStyle/>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〇ヒト幹細胞培養液　</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10</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H1</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（お肌の保湿）５つをオリジナルナノカプセル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rgbClr val="FF0000"/>
                </a:solidFill>
                <a:latin typeface="游明朝 Demibold" panose="02020600000000000000" pitchFamily="18" charset="-128"/>
                <a:ea typeface="游明朝 Demibold" panose="02020600000000000000" pitchFamily="18" charset="-128"/>
              </a:rPr>
              <a:t>〇</a:t>
            </a:r>
            <a:r>
              <a:rPr lang="en-US" altLang="ja-JP" sz="999" dirty="0">
                <a:solidFill>
                  <a:srgbClr val="FF0000"/>
                </a:solidFill>
                <a:latin typeface="游明朝 Demibold" panose="02020600000000000000" pitchFamily="18" charset="-128"/>
                <a:ea typeface="游明朝 Demibold" panose="02020600000000000000" pitchFamily="18" charset="-128"/>
              </a:rPr>
              <a:t>I1</a:t>
            </a:r>
            <a:r>
              <a:rPr lang="ja-JP" altLang="en-US" sz="999" dirty="0">
                <a:solidFill>
                  <a:srgbClr val="FF0000"/>
                </a:solidFill>
                <a:latin typeface="游明朝 Demibold" panose="02020600000000000000" pitchFamily="18" charset="-128"/>
                <a:ea typeface="游明朝 Demibold" panose="02020600000000000000" pitchFamily="18" charset="-128"/>
              </a:rPr>
              <a:t>　（免疫機能・修復回復の機能性成分）５つをオリジナルカプセルへ</a:t>
            </a:r>
            <a:endParaRPr lang="en-US" altLang="ja-JP" sz="999" dirty="0">
              <a:solidFill>
                <a:srgbClr val="FF0000"/>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〇オリジナルオーガニック</a:t>
            </a:r>
            <a:r>
              <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rPr>
              <a:t>9</a:t>
            </a: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種類配合</a:t>
            </a:r>
            <a:endPar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endParaRPr>
          </a:p>
          <a:p>
            <a:endParaRPr lang="en-US" altLang="ja-JP" sz="999" dirty="0">
              <a:latin typeface="游明朝 Demibold" panose="02020600000000000000" pitchFamily="18" charset="-128"/>
              <a:ea typeface="游明朝 Demibold" panose="02020600000000000000" pitchFamily="18" charset="-128"/>
            </a:endParaRPr>
          </a:p>
        </p:txBody>
      </p:sp>
      <p:pic>
        <p:nvPicPr>
          <p:cNvPr id="6" name="図 5" descr="赤と白のボトル&#10;&#10;自動的に生成された説明">
            <a:extLst>
              <a:ext uri="{FF2B5EF4-FFF2-40B4-BE49-F238E27FC236}">
                <a16:creationId xmlns:a16="http://schemas.microsoft.com/office/drawing/2014/main" id="{C919C554-853F-43CA-A664-ECE6A24D87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1443" y="955648"/>
            <a:ext cx="614705" cy="2251124"/>
          </a:xfrm>
          <a:prstGeom prst="rect">
            <a:avLst/>
          </a:prstGeom>
        </p:spPr>
      </p:pic>
      <p:grpSp>
        <p:nvGrpSpPr>
          <p:cNvPr id="10" name="グループ化 9">
            <a:extLst>
              <a:ext uri="{FF2B5EF4-FFF2-40B4-BE49-F238E27FC236}">
                <a16:creationId xmlns:a16="http://schemas.microsoft.com/office/drawing/2014/main" id="{D71DF857-F15D-46F0-866E-C3B0636F7574}"/>
              </a:ext>
            </a:extLst>
          </p:cNvPr>
          <p:cNvGrpSpPr/>
          <p:nvPr/>
        </p:nvGrpSpPr>
        <p:grpSpPr>
          <a:xfrm>
            <a:off x="3370364" y="3393220"/>
            <a:ext cx="3018019" cy="2029567"/>
            <a:chOff x="729386" y="2286640"/>
            <a:chExt cx="2630665" cy="2616128"/>
          </a:xfrm>
        </p:grpSpPr>
        <p:sp>
          <p:nvSpPr>
            <p:cNvPr id="21" name="テキスト ボックス 20">
              <a:extLst>
                <a:ext uri="{FF2B5EF4-FFF2-40B4-BE49-F238E27FC236}">
                  <a16:creationId xmlns:a16="http://schemas.microsoft.com/office/drawing/2014/main" id="{8C6286BF-7083-4245-B34D-6E7C535A03F5}"/>
                </a:ext>
              </a:extLst>
            </p:cNvPr>
            <p:cNvSpPr txBox="1"/>
            <p:nvPr/>
          </p:nvSpPr>
          <p:spPr>
            <a:xfrm>
              <a:off x="802328" y="2545285"/>
              <a:ext cx="2484780" cy="1810497"/>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カルボキシメチル</a:t>
              </a:r>
              <a:r>
                <a:rPr lang="en-US" altLang="ja-JP" sz="1166" b="1" dirty="0">
                  <a:latin typeface="游明朝" panose="02020400000000000000" pitchFamily="18" charset="-128"/>
                  <a:ea typeface="游明朝" panose="02020400000000000000" pitchFamily="18" charset="-128"/>
                </a:rPr>
                <a:t>-β-</a:t>
              </a:r>
              <a:r>
                <a:rPr lang="ja-JP" altLang="en-US" sz="1166" b="1" dirty="0">
                  <a:latin typeface="游明朝" panose="02020400000000000000" pitchFamily="18" charset="-128"/>
                  <a:ea typeface="游明朝" panose="02020400000000000000" pitchFamily="18" charset="-128"/>
                </a:rPr>
                <a:t>グリカン</a:t>
              </a:r>
              <a:r>
                <a:rPr lang="en-US" altLang="ja-JP" sz="1166" b="1" dirty="0">
                  <a:latin typeface="游明朝" panose="02020400000000000000" pitchFamily="18" charset="-128"/>
                  <a:ea typeface="游明朝" panose="02020400000000000000" pitchFamily="18" charset="-128"/>
                </a:rPr>
                <a:t>Mg</a:t>
              </a:r>
              <a:endParaRPr lang="en-US" altLang="ja-JP" sz="1166" dirty="0">
                <a:latin typeface="游明朝 Demibold" panose="02020600000000000000" pitchFamily="18" charset="-128"/>
                <a:ea typeface="游明朝 Demibold" panose="02020600000000000000" pitchFamily="18" charset="-128"/>
              </a:endParaRPr>
            </a:p>
            <a:p>
              <a:endParaRPr lang="en-US" altLang="ja-JP" sz="1202" dirty="0">
                <a:latin typeface="游明朝 Demibold" panose="02020600000000000000" pitchFamily="18" charset="-128"/>
                <a:ea typeface="游明朝 Demibold" panose="02020600000000000000" pitchFamily="18" charset="-128"/>
              </a:endParaRPr>
            </a:p>
            <a:p>
              <a:endParaRPr lang="en-US" altLang="ja-JP" sz="100" dirty="0">
                <a:latin typeface="游明朝 Demibold" panose="02020600000000000000" pitchFamily="18" charset="-128"/>
                <a:ea typeface="游明朝 Demibold" panose="02020600000000000000" pitchFamily="18" charset="-128"/>
              </a:endParaRPr>
            </a:p>
            <a:p>
              <a:endParaRPr lang="en-US" altLang="ja-JP" sz="100" dirty="0">
                <a:latin typeface="游明朝 Demibold" panose="02020600000000000000" pitchFamily="18" charset="-128"/>
                <a:ea typeface="游明朝 Demibold" panose="02020600000000000000" pitchFamily="18" charset="-128"/>
              </a:endParaRPr>
            </a:p>
            <a:p>
              <a:endParaRPr lang="en-US" altLang="ja-JP" sz="100" dirty="0">
                <a:latin typeface="游明朝 Demibold" panose="02020600000000000000" pitchFamily="18" charset="-128"/>
                <a:ea typeface="游明朝 Demibold" panose="02020600000000000000" pitchFamily="18" charset="-128"/>
              </a:endParaRPr>
            </a:p>
            <a:p>
              <a:endParaRPr lang="en-US" altLang="ja-JP" sz="100" dirty="0">
                <a:latin typeface="游明朝 Demibold" panose="02020600000000000000" pitchFamily="18" charset="-128"/>
                <a:ea typeface="游明朝 Demibold" panose="02020600000000000000" pitchFamily="18" charset="-128"/>
              </a:endParaRPr>
            </a:p>
            <a:p>
              <a:r>
                <a:rPr lang="ja-JP" altLang="en-US" sz="999" dirty="0">
                  <a:latin typeface="游明朝" panose="02020400000000000000" pitchFamily="18" charset="-128"/>
                  <a:ea typeface="游明朝" panose="02020400000000000000" pitchFamily="18" charset="-128"/>
                </a:rPr>
                <a:t>アレルギーを起こす肌は、汚染物質に過剰に反応しているため。</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アレルゲン物質がたとえ肌内に入ったとして</a:t>
              </a:r>
              <a:r>
                <a:rPr lang="ja-JP" altLang="en-US" sz="999" dirty="0">
                  <a:latin typeface="游明朝" panose="02020400000000000000" pitchFamily="18" charset="-128"/>
                  <a:ea typeface="游明朝" panose="02020400000000000000" pitchFamily="18" charset="-128"/>
                </a:rPr>
                <a:t>も、細胞に到達するまでに</a:t>
              </a:r>
              <a:r>
                <a:rPr lang="ja-JP" altLang="en-US" sz="999" dirty="0">
                  <a:solidFill>
                    <a:srgbClr val="FF0000"/>
                  </a:solidFill>
                  <a:latin typeface="游明朝" panose="02020400000000000000" pitchFamily="18" charset="-128"/>
                  <a:ea typeface="游明朝" panose="02020400000000000000" pitchFamily="18" charset="-128"/>
                </a:rPr>
                <a:t>遮断する</a:t>
              </a:r>
              <a:r>
                <a:rPr lang="ja-JP" altLang="en-US" sz="999" dirty="0">
                  <a:latin typeface="游明朝" panose="02020400000000000000" pitchFamily="18" charset="-128"/>
                  <a:ea typeface="游明朝" panose="02020400000000000000" pitchFamily="18" charset="-128"/>
                </a:rPr>
                <a:t>よう働きかけ</a:t>
              </a:r>
              <a:r>
                <a:rPr lang="ja-JP" altLang="en-US" sz="999" dirty="0">
                  <a:solidFill>
                    <a:srgbClr val="FF0000"/>
                  </a:solidFill>
                  <a:latin typeface="游明朝" panose="02020400000000000000" pitchFamily="18" charset="-128"/>
                  <a:ea typeface="游明朝" panose="02020400000000000000" pitchFamily="18" charset="-128"/>
                </a:rPr>
                <a:t>ムズムズを鎮静化</a:t>
              </a:r>
              <a:r>
                <a:rPr lang="ja-JP" altLang="en-US" sz="999" dirty="0">
                  <a:latin typeface="游明朝" panose="02020400000000000000" pitchFamily="18" charset="-128"/>
                  <a:ea typeface="游明朝" panose="02020400000000000000" pitchFamily="18" charset="-128"/>
                </a:rPr>
                <a:t>します。</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免疫力を強化し炎症を鎮静化</a:t>
              </a:r>
              <a:r>
                <a:rPr lang="ja-JP" altLang="en-US" sz="999" dirty="0">
                  <a:latin typeface="游明朝" panose="02020400000000000000" pitchFamily="18" charset="-128"/>
                  <a:ea typeface="游明朝" panose="02020400000000000000" pitchFamily="18" charset="-128"/>
                </a:rPr>
                <a:t>。</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お肌が荒れないように、防御します。</a:t>
              </a:r>
              <a:endParaRPr lang="en-US" altLang="ja-JP" sz="999" dirty="0">
                <a:latin typeface="游明朝" panose="02020400000000000000" pitchFamily="18" charset="-128"/>
                <a:ea typeface="游明朝" panose="02020400000000000000" pitchFamily="18" charset="-128"/>
              </a:endParaRPr>
            </a:p>
          </p:txBody>
        </p:sp>
        <p:sp>
          <p:nvSpPr>
            <p:cNvPr id="28" name="四角形: 角を丸くする 27">
              <a:extLst>
                <a:ext uri="{FF2B5EF4-FFF2-40B4-BE49-F238E27FC236}">
                  <a16:creationId xmlns:a16="http://schemas.microsoft.com/office/drawing/2014/main" id="{8A73347B-2D63-49EE-98FB-B0C54A8FA786}"/>
                </a:ext>
              </a:extLst>
            </p:cNvPr>
            <p:cNvSpPr/>
            <p:nvPr/>
          </p:nvSpPr>
          <p:spPr>
            <a:xfrm>
              <a:off x="729386" y="2286640"/>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99285671-37B2-49A3-88F8-F9752580CA60}"/>
              </a:ext>
            </a:extLst>
          </p:cNvPr>
          <p:cNvGrpSpPr/>
          <p:nvPr/>
        </p:nvGrpSpPr>
        <p:grpSpPr>
          <a:xfrm>
            <a:off x="3370364" y="5577761"/>
            <a:ext cx="3075555" cy="1170349"/>
            <a:chOff x="3523556" y="5021561"/>
            <a:chExt cx="2630665" cy="1085027"/>
          </a:xfrm>
        </p:grpSpPr>
        <p:sp>
          <p:nvSpPr>
            <p:cNvPr id="7" name="テキスト ボックス 6">
              <a:extLst>
                <a:ext uri="{FF2B5EF4-FFF2-40B4-BE49-F238E27FC236}">
                  <a16:creationId xmlns:a16="http://schemas.microsoft.com/office/drawing/2014/main" id="{834F94F4-8BDE-4A8E-B950-D87B26F64539}"/>
                </a:ext>
              </a:extLst>
            </p:cNvPr>
            <p:cNvSpPr txBox="1"/>
            <p:nvPr/>
          </p:nvSpPr>
          <p:spPr>
            <a:xfrm>
              <a:off x="3675443" y="5061189"/>
              <a:ext cx="2129907" cy="862095"/>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ビリーベリー種子油</a:t>
              </a:r>
              <a:endParaRPr lang="en-US" altLang="ja-JP" sz="1166" b="1" dirty="0">
                <a:latin typeface="游明朝" panose="02020400000000000000" pitchFamily="18" charset="-128"/>
                <a:ea typeface="游明朝" panose="02020400000000000000" pitchFamily="18" charset="-128"/>
              </a:endParaRPr>
            </a:p>
            <a:p>
              <a:endParaRPr lang="en-US" altLang="ja-JP" sz="1601" b="1" dirty="0">
                <a:latin typeface="游明朝 Demibold" panose="02020600000000000000" pitchFamily="18" charset="-128"/>
                <a:ea typeface="游明朝 Demibold" panose="02020600000000000000" pitchFamily="18" charset="-128"/>
              </a:endParaRPr>
            </a:p>
            <a:p>
              <a:r>
                <a:rPr lang="ja-JP" altLang="en-US" sz="999" dirty="0">
                  <a:latin typeface="游明朝" panose="02020400000000000000" pitchFamily="18" charset="-128"/>
                  <a:ea typeface="游明朝" panose="02020400000000000000" pitchFamily="18" charset="-128"/>
                </a:rPr>
                <a:t>お肌の</a:t>
              </a:r>
              <a:r>
                <a:rPr lang="ja-JP" altLang="en-US" sz="999" dirty="0">
                  <a:solidFill>
                    <a:srgbClr val="FF0000"/>
                  </a:solidFill>
                  <a:latin typeface="游明朝" panose="02020400000000000000" pitchFamily="18" charset="-128"/>
                  <a:ea typeface="游明朝" panose="02020400000000000000" pitchFamily="18" charset="-128"/>
                </a:rPr>
                <a:t>バリア機能の再構築</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と機能回復</a:t>
              </a:r>
              <a:endParaRPr lang="en-US" altLang="ja-JP" sz="999" dirty="0">
                <a:solidFill>
                  <a:srgbClr val="FF0000"/>
                </a:solidFill>
                <a:latin typeface="游明朝" panose="02020400000000000000" pitchFamily="18" charset="-128"/>
                <a:ea typeface="游明朝" panose="02020400000000000000" pitchFamily="18" charset="-128"/>
              </a:endParaRPr>
            </a:p>
          </p:txBody>
        </p:sp>
        <p:pic>
          <p:nvPicPr>
            <p:cNvPr id="2" name="図 1">
              <a:extLst>
                <a:ext uri="{FF2B5EF4-FFF2-40B4-BE49-F238E27FC236}">
                  <a16:creationId xmlns:a16="http://schemas.microsoft.com/office/drawing/2014/main" id="{E109E35D-2B68-48E1-9434-F97A7B4FDD84}"/>
                </a:ext>
              </a:extLst>
            </p:cNvPr>
            <p:cNvPicPr>
              <a:picLocks noChangeAspect="1"/>
            </p:cNvPicPr>
            <p:nvPr/>
          </p:nvPicPr>
          <p:blipFill rotWithShape="1">
            <a:blip r:embed="rId3"/>
            <a:srcRect l="27116" t="42617" r="66692" b="44703"/>
            <a:stretch/>
          </p:blipFill>
          <p:spPr>
            <a:xfrm>
              <a:off x="5213700" y="5197900"/>
              <a:ext cx="893257" cy="805025"/>
            </a:xfrm>
            <a:prstGeom prst="rect">
              <a:avLst/>
            </a:prstGeom>
          </p:spPr>
        </p:pic>
        <p:sp>
          <p:nvSpPr>
            <p:cNvPr id="34" name="四角形: 角を丸くする 33">
              <a:extLst>
                <a:ext uri="{FF2B5EF4-FFF2-40B4-BE49-F238E27FC236}">
                  <a16:creationId xmlns:a16="http://schemas.microsoft.com/office/drawing/2014/main" id="{392EFB0F-5943-4702-BE9D-B7BCDC33BC81}"/>
                </a:ext>
              </a:extLst>
            </p:cNvPr>
            <p:cNvSpPr/>
            <p:nvPr/>
          </p:nvSpPr>
          <p:spPr>
            <a:xfrm>
              <a:off x="3523556" y="5021561"/>
              <a:ext cx="2630665"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45006185-2F80-4ECF-A7DE-1FF70E1DDF84}"/>
              </a:ext>
            </a:extLst>
          </p:cNvPr>
          <p:cNvGrpSpPr/>
          <p:nvPr/>
        </p:nvGrpSpPr>
        <p:grpSpPr>
          <a:xfrm>
            <a:off x="6697007" y="5541448"/>
            <a:ext cx="3075555" cy="1170349"/>
            <a:chOff x="6834069" y="5191776"/>
            <a:chExt cx="2630665" cy="1085027"/>
          </a:xfrm>
        </p:grpSpPr>
        <p:sp>
          <p:nvSpPr>
            <p:cNvPr id="31" name="テキスト ボックス 30">
              <a:extLst>
                <a:ext uri="{FF2B5EF4-FFF2-40B4-BE49-F238E27FC236}">
                  <a16:creationId xmlns:a16="http://schemas.microsoft.com/office/drawing/2014/main" id="{B18CA387-9C1D-4721-A340-469CA7B8AFE9}"/>
                </a:ext>
              </a:extLst>
            </p:cNvPr>
            <p:cNvSpPr txBox="1"/>
            <p:nvPr/>
          </p:nvSpPr>
          <p:spPr>
            <a:xfrm>
              <a:off x="6995419" y="5301925"/>
              <a:ext cx="2408235" cy="795154"/>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　ビフィズス菌培養溶解質</a:t>
              </a:r>
              <a:endParaRPr lang="en-US" altLang="ja-JP" sz="1166" b="1" dirty="0">
                <a:latin typeface="游明朝" panose="02020400000000000000" pitchFamily="18" charset="-128"/>
                <a:ea typeface="游明朝" panose="02020400000000000000" pitchFamily="18" charset="-128"/>
              </a:endParaRPr>
            </a:p>
            <a:p>
              <a:endParaRPr lang="en-US" altLang="ja-JP" sz="1403" b="1"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繊維芽細胞を修復</a:t>
              </a:r>
              <a:r>
                <a:rPr lang="ja-JP" altLang="en-US" sz="999" dirty="0">
                  <a:latin typeface="游明朝" panose="02020400000000000000" pitchFamily="18" charset="-128"/>
                  <a:ea typeface="游明朝" panose="02020400000000000000" pitchFamily="18" charset="-128"/>
                </a:rPr>
                <a:t>し、紫外線ダメージからお肌を守ります。</a:t>
              </a:r>
              <a:endParaRPr lang="en-US" altLang="ja-JP" sz="999" dirty="0">
                <a:latin typeface="游明朝" panose="02020400000000000000" pitchFamily="18" charset="-128"/>
                <a:ea typeface="游明朝" panose="02020400000000000000" pitchFamily="18" charset="-128"/>
              </a:endParaRPr>
            </a:p>
          </p:txBody>
        </p:sp>
        <p:sp>
          <p:nvSpPr>
            <p:cNvPr id="35" name="四角形: 角を丸くする 34">
              <a:extLst>
                <a:ext uri="{FF2B5EF4-FFF2-40B4-BE49-F238E27FC236}">
                  <a16:creationId xmlns:a16="http://schemas.microsoft.com/office/drawing/2014/main" id="{48709CA7-9768-48E3-8870-C17799443DC5}"/>
                </a:ext>
              </a:extLst>
            </p:cNvPr>
            <p:cNvSpPr/>
            <p:nvPr/>
          </p:nvSpPr>
          <p:spPr>
            <a:xfrm>
              <a:off x="6834069" y="5191776"/>
              <a:ext cx="2630665"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F7F913-ECCA-4D06-A1D0-F8F8D4B51468}"/>
              </a:ext>
            </a:extLst>
          </p:cNvPr>
          <p:cNvGrpSpPr/>
          <p:nvPr/>
        </p:nvGrpSpPr>
        <p:grpSpPr>
          <a:xfrm>
            <a:off x="169195" y="5635693"/>
            <a:ext cx="2897284" cy="1085027"/>
            <a:chOff x="747690" y="5194537"/>
            <a:chExt cx="2647841" cy="1085027"/>
          </a:xfrm>
        </p:grpSpPr>
        <p:sp>
          <p:nvSpPr>
            <p:cNvPr id="22" name="テキスト ボックス 21">
              <a:extLst>
                <a:ext uri="{FF2B5EF4-FFF2-40B4-BE49-F238E27FC236}">
                  <a16:creationId xmlns:a16="http://schemas.microsoft.com/office/drawing/2014/main" id="{D5872A61-28B3-4BDA-8B11-DDF26543E404}"/>
                </a:ext>
              </a:extLst>
            </p:cNvPr>
            <p:cNvSpPr txBox="1"/>
            <p:nvPr/>
          </p:nvSpPr>
          <p:spPr>
            <a:xfrm>
              <a:off x="747690" y="5229081"/>
              <a:ext cx="2612361" cy="985398"/>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ポリシュード</a:t>
              </a:r>
              <a:endParaRPr lang="en-US" altLang="ja-JP" sz="1166" b="1" dirty="0">
                <a:latin typeface="游明朝" panose="02020400000000000000" pitchFamily="18" charset="-128"/>
                <a:ea typeface="游明朝" panose="02020400000000000000" pitchFamily="18" charset="-128"/>
              </a:endParaRPr>
            </a:p>
            <a:p>
              <a:endParaRPr lang="en-US" altLang="ja-JP" sz="1403"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大気汚染・花粉・ホコリがお肌で反応しないように防止します。</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お肌の内部での</a:t>
              </a:r>
              <a:r>
                <a:rPr lang="ja-JP" altLang="en-US" sz="999" dirty="0">
                  <a:solidFill>
                    <a:srgbClr val="FF0000"/>
                  </a:solidFill>
                  <a:latin typeface="游明朝" panose="02020400000000000000" pitchFamily="18" charset="-128"/>
                  <a:ea typeface="游明朝" panose="02020400000000000000" pitchFamily="18" charset="-128"/>
                </a:rPr>
                <a:t>酸化による損傷を防止</a:t>
              </a:r>
              <a:r>
                <a:rPr lang="ja-JP" altLang="en-US" sz="999" dirty="0">
                  <a:latin typeface="游明朝" panose="02020400000000000000" pitchFamily="18" charset="-128"/>
                  <a:ea typeface="游明朝" panose="02020400000000000000" pitchFamily="18" charset="-128"/>
                </a:rPr>
                <a:t>。</a:t>
              </a:r>
              <a:endParaRPr lang="en-US" altLang="ja-JP" sz="999" dirty="0">
                <a:latin typeface="游明朝" panose="02020400000000000000" pitchFamily="18" charset="-128"/>
                <a:ea typeface="游明朝" panose="02020400000000000000" pitchFamily="18" charset="-128"/>
              </a:endParaRPr>
            </a:p>
          </p:txBody>
        </p:sp>
        <p:sp>
          <p:nvSpPr>
            <p:cNvPr id="36" name="四角形: 角を丸くする 35">
              <a:extLst>
                <a:ext uri="{FF2B5EF4-FFF2-40B4-BE49-F238E27FC236}">
                  <a16:creationId xmlns:a16="http://schemas.microsoft.com/office/drawing/2014/main" id="{6BB9A727-38CD-4E8B-8BDF-C63440FCDFFA}"/>
                </a:ext>
              </a:extLst>
            </p:cNvPr>
            <p:cNvSpPr/>
            <p:nvPr/>
          </p:nvSpPr>
          <p:spPr>
            <a:xfrm>
              <a:off x="764866" y="5194537"/>
              <a:ext cx="2630665"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B686C7BE-5D2E-429F-8965-88B8F3712FC1}"/>
              </a:ext>
            </a:extLst>
          </p:cNvPr>
          <p:cNvGrpSpPr/>
          <p:nvPr/>
        </p:nvGrpSpPr>
        <p:grpSpPr>
          <a:xfrm>
            <a:off x="6697007" y="831145"/>
            <a:ext cx="2696023" cy="1650810"/>
            <a:chOff x="6478416" y="2780437"/>
            <a:chExt cx="2483910" cy="1468593"/>
          </a:xfrm>
          <a:scene3d>
            <a:camera prst="orthographicFront">
              <a:rot lat="0" lon="0" rev="0"/>
            </a:camera>
            <a:lightRig rig="contrasting" dir="t">
              <a:rot lat="0" lon="0" rev="1500000"/>
            </a:lightRig>
          </a:scene3d>
        </p:grpSpPr>
        <p:grpSp>
          <p:nvGrpSpPr>
            <p:cNvPr id="24" name="グループ化 23">
              <a:extLst>
                <a:ext uri="{FF2B5EF4-FFF2-40B4-BE49-F238E27FC236}">
                  <a16:creationId xmlns:a16="http://schemas.microsoft.com/office/drawing/2014/main" id="{B13EA4E3-399B-40C4-80A5-328675467504}"/>
                </a:ext>
              </a:extLst>
            </p:cNvPr>
            <p:cNvGrpSpPr/>
            <p:nvPr/>
          </p:nvGrpSpPr>
          <p:grpSpPr>
            <a:xfrm>
              <a:off x="6904661" y="2780437"/>
              <a:ext cx="798313" cy="707886"/>
              <a:chOff x="4832207" y="2632731"/>
              <a:chExt cx="2140286" cy="1835233"/>
            </a:xfrm>
          </p:grpSpPr>
          <p:sp>
            <p:nvSpPr>
              <p:cNvPr id="46" name="六角形 45">
                <a:extLst>
                  <a:ext uri="{FF2B5EF4-FFF2-40B4-BE49-F238E27FC236}">
                    <a16:creationId xmlns:a16="http://schemas.microsoft.com/office/drawing/2014/main" id="{C658CD66-98D3-4779-A9FC-18C3B38ABBA2}"/>
                  </a:ext>
                </a:extLst>
              </p:cNvPr>
              <p:cNvSpPr/>
              <p:nvPr/>
            </p:nvSpPr>
            <p:spPr>
              <a:xfrm>
                <a:off x="4832207" y="2632731"/>
                <a:ext cx="2140286" cy="1835233"/>
              </a:xfrm>
              <a:prstGeom prst="hexagon">
                <a:avLst/>
              </a:prstGeom>
              <a:solidFill>
                <a:srgbClr val="FF0000"/>
              </a:soli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600" kern="0" dirty="0">
                  <a:solidFill>
                    <a:prstClr val="black"/>
                  </a:solidFill>
                  <a:latin typeface="Calibri"/>
                </a:endParaRPr>
              </a:p>
            </p:txBody>
          </p:sp>
          <p:sp>
            <p:nvSpPr>
              <p:cNvPr id="47" name="テキスト ボックス 46">
                <a:extLst>
                  <a:ext uri="{FF2B5EF4-FFF2-40B4-BE49-F238E27FC236}">
                    <a16:creationId xmlns:a16="http://schemas.microsoft.com/office/drawing/2014/main" id="{40E1359C-00FD-42B2-8EC8-DE9DB8882DE6}"/>
                  </a:ext>
                </a:extLst>
              </p:cNvPr>
              <p:cNvSpPr txBox="1"/>
              <p:nvPr/>
            </p:nvSpPr>
            <p:spPr>
              <a:xfrm>
                <a:off x="5036318" y="3165656"/>
                <a:ext cx="1695654" cy="797929"/>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algn="ctr" defTabSz="510235">
                  <a:defRPr/>
                </a:pPr>
                <a:r>
                  <a:rPr lang="ja-JP" altLang="en-US" sz="1400" b="1" kern="0" dirty="0">
                    <a:solidFill>
                      <a:prstClr val="black"/>
                    </a:solidFill>
                    <a:latin typeface="BIZ UDPゴシック" panose="020B0400000000000000" pitchFamily="50" charset="-128"/>
                    <a:ea typeface="BIZ UDPゴシック" panose="020B0400000000000000" pitchFamily="50" charset="-128"/>
                  </a:rPr>
                  <a:t>敏感</a:t>
                </a:r>
              </a:p>
            </p:txBody>
          </p:sp>
        </p:grpSp>
        <p:grpSp>
          <p:nvGrpSpPr>
            <p:cNvPr id="30" name="グループ化 29">
              <a:extLst>
                <a:ext uri="{FF2B5EF4-FFF2-40B4-BE49-F238E27FC236}">
                  <a16:creationId xmlns:a16="http://schemas.microsoft.com/office/drawing/2014/main" id="{FE669FB9-F8E4-4B65-806B-4A605CB1632F}"/>
                </a:ext>
              </a:extLst>
            </p:cNvPr>
            <p:cNvGrpSpPr/>
            <p:nvPr/>
          </p:nvGrpSpPr>
          <p:grpSpPr>
            <a:xfrm>
              <a:off x="7731709" y="2791470"/>
              <a:ext cx="798313" cy="707886"/>
              <a:chOff x="4832207" y="2632731"/>
              <a:chExt cx="2140286" cy="1835233"/>
            </a:xfrm>
          </p:grpSpPr>
          <p:sp>
            <p:nvSpPr>
              <p:cNvPr id="44" name="六角形 43">
                <a:extLst>
                  <a:ext uri="{FF2B5EF4-FFF2-40B4-BE49-F238E27FC236}">
                    <a16:creationId xmlns:a16="http://schemas.microsoft.com/office/drawing/2014/main" id="{69FEDA8B-80CC-4351-B4B5-06D69A59C439}"/>
                  </a:ext>
                </a:extLst>
              </p:cNvPr>
              <p:cNvSpPr/>
              <p:nvPr/>
            </p:nvSpPr>
            <p:spPr>
              <a:xfrm>
                <a:off x="4832207" y="2632731"/>
                <a:ext cx="2140286" cy="1835233"/>
              </a:xfrm>
              <a:prstGeom prst="hexagon">
                <a:avLst/>
              </a:prstGeom>
              <a:solidFill>
                <a:srgbClr val="FF0000"/>
              </a:soli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600" kern="0" dirty="0">
                  <a:solidFill>
                    <a:prstClr val="black"/>
                  </a:solidFill>
                  <a:latin typeface="Calibri"/>
                </a:endParaRPr>
              </a:p>
            </p:txBody>
          </p:sp>
          <p:sp>
            <p:nvSpPr>
              <p:cNvPr id="45" name="テキスト ボックス 44">
                <a:extLst>
                  <a:ext uri="{FF2B5EF4-FFF2-40B4-BE49-F238E27FC236}">
                    <a16:creationId xmlns:a16="http://schemas.microsoft.com/office/drawing/2014/main" id="{7C0BD8B4-C4EF-42CC-A30F-7CE120E74D92}"/>
                  </a:ext>
                </a:extLst>
              </p:cNvPr>
              <p:cNvSpPr txBox="1"/>
              <p:nvPr/>
            </p:nvSpPr>
            <p:spPr>
              <a:xfrm>
                <a:off x="5019811" y="3111488"/>
                <a:ext cx="1801594" cy="797929"/>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algn="ctr" defTabSz="510235">
                  <a:defRPr/>
                </a:pPr>
                <a:r>
                  <a:rPr lang="ja-JP" altLang="en-US" sz="1400" b="1" kern="0" dirty="0">
                    <a:solidFill>
                      <a:prstClr val="black"/>
                    </a:solidFill>
                    <a:latin typeface="BIZ UDPゴシック" panose="020B0400000000000000" pitchFamily="50" charset="-128"/>
                    <a:ea typeface="BIZ UDPゴシック" panose="020B0400000000000000" pitchFamily="50" charset="-128"/>
                  </a:rPr>
                  <a:t>乾燥</a:t>
                </a:r>
              </a:p>
            </p:txBody>
          </p:sp>
        </p:grpSp>
        <p:grpSp>
          <p:nvGrpSpPr>
            <p:cNvPr id="32" name="グループ化 31">
              <a:extLst>
                <a:ext uri="{FF2B5EF4-FFF2-40B4-BE49-F238E27FC236}">
                  <a16:creationId xmlns:a16="http://schemas.microsoft.com/office/drawing/2014/main" id="{DD5187B8-ED32-4DCE-A0F0-C6198C8652D3}"/>
                </a:ext>
              </a:extLst>
            </p:cNvPr>
            <p:cNvGrpSpPr/>
            <p:nvPr/>
          </p:nvGrpSpPr>
          <p:grpSpPr>
            <a:xfrm>
              <a:off x="6478416" y="3530111"/>
              <a:ext cx="825401" cy="707886"/>
              <a:chOff x="4759584" y="2632731"/>
              <a:chExt cx="2212909" cy="1835233"/>
            </a:xfrm>
          </p:grpSpPr>
          <p:sp>
            <p:nvSpPr>
              <p:cNvPr id="42" name="六角形 41">
                <a:extLst>
                  <a:ext uri="{FF2B5EF4-FFF2-40B4-BE49-F238E27FC236}">
                    <a16:creationId xmlns:a16="http://schemas.microsoft.com/office/drawing/2014/main" id="{2177AE79-F9BC-4B42-B731-351B565DF722}"/>
                  </a:ext>
                </a:extLst>
              </p:cNvPr>
              <p:cNvSpPr/>
              <p:nvPr/>
            </p:nvSpPr>
            <p:spPr>
              <a:xfrm>
                <a:off x="4832207" y="2632731"/>
                <a:ext cx="2140286" cy="1835233"/>
              </a:xfrm>
              <a:prstGeom prst="hexagon">
                <a:avLst/>
              </a:prstGeom>
              <a:solidFill>
                <a:srgbClr val="FF0000"/>
              </a:soli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600" kern="0" dirty="0">
                  <a:solidFill>
                    <a:prstClr val="black"/>
                  </a:solidFill>
                  <a:latin typeface="Calibri"/>
                </a:endParaRPr>
              </a:p>
            </p:txBody>
          </p:sp>
          <p:sp>
            <p:nvSpPr>
              <p:cNvPr id="43" name="テキスト ボックス 42">
                <a:extLst>
                  <a:ext uri="{FF2B5EF4-FFF2-40B4-BE49-F238E27FC236}">
                    <a16:creationId xmlns:a16="http://schemas.microsoft.com/office/drawing/2014/main" id="{B8F78AB2-8EBE-40D5-8025-EBA5F924DC0A}"/>
                  </a:ext>
                </a:extLst>
              </p:cNvPr>
              <p:cNvSpPr txBox="1"/>
              <p:nvPr/>
            </p:nvSpPr>
            <p:spPr>
              <a:xfrm>
                <a:off x="4759584" y="2792316"/>
                <a:ext cx="2212909" cy="1196892"/>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algn="ctr" defTabSz="510235">
                  <a:defRPr/>
                </a:pPr>
                <a:r>
                  <a:rPr lang="ja-JP" altLang="en-US" sz="1200" b="1" kern="0" dirty="0">
                    <a:solidFill>
                      <a:prstClr val="black"/>
                    </a:solidFill>
                    <a:latin typeface="BIZ UDPゴシック" panose="020B0400000000000000" pitchFamily="50" charset="-128"/>
                    <a:ea typeface="BIZ UDPゴシック" panose="020B0400000000000000" pitchFamily="50" charset="-128"/>
                  </a:rPr>
                  <a:t>花粉</a:t>
                </a:r>
                <a:endParaRPr lang="en-US" altLang="ja-JP" sz="1200" b="1" kern="0" dirty="0">
                  <a:solidFill>
                    <a:prstClr val="black"/>
                  </a:solidFill>
                  <a:latin typeface="BIZ UDPゴシック" panose="020B0400000000000000" pitchFamily="50" charset="-128"/>
                  <a:ea typeface="BIZ UDPゴシック" panose="020B0400000000000000" pitchFamily="50" charset="-128"/>
                </a:endParaRPr>
              </a:p>
              <a:p>
                <a:pPr algn="ctr" defTabSz="510235">
                  <a:defRPr/>
                </a:pPr>
                <a:r>
                  <a:rPr lang="en-US" altLang="ja-JP" sz="1200" b="1" kern="0" dirty="0">
                    <a:solidFill>
                      <a:prstClr val="black"/>
                    </a:solidFill>
                    <a:latin typeface="BIZ UDPゴシック" panose="020B0400000000000000" pitchFamily="50" charset="-128"/>
                    <a:ea typeface="BIZ UDPゴシック" panose="020B0400000000000000" pitchFamily="50" charset="-128"/>
                  </a:rPr>
                  <a:t>PM2.5</a:t>
                </a:r>
                <a:endParaRPr lang="ja-JP" altLang="en-US" sz="1200" b="1" kern="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33" name="グループ化 32">
              <a:extLst>
                <a:ext uri="{FF2B5EF4-FFF2-40B4-BE49-F238E27FC236}">
                  <a16:creationId xmlns:a16="http://schemas.microsoft.com/office/drawing/2014/main" id="{5C1A3F74-A17C-4A6C-AF6F-3D54B00384AC}"/>
                </a:ext>
              </a:extLst>
            </p:cNvPr>
            <p:cNvGrpSpPr/>
            <p:nvPr/>
          </p:nvGrpSpPr>
          <p:grpSpPr>
            <a:xfrm>
              <a:off x="7273579" y="3541144"/>
              <a:ext cx="864096" cy="707886"/>
              <a:chOff x="4744023" y="2632731"/>
              <a:chExt cx="2316651" cy="1835233"/>
            </a:xfrm>
          </p:grpSpPr>
          <p:sp>
            <p:nvSpPr>
              <p:cNvPr id="40" name="六角形 39">
                <a:extLst>
                  <a:ext uri="{FF2B5EF4-FFF2-40B4-BE49-F238E27FC236}">
                    <a16:creationId xmlns:a16="http://schemas.microsoft.com/office/drawing/2014/main" id="{050A82C8-030F-407E-8853-A5F8B6C22CE2}"/>
                  </a:ext>
                </a:extLst>
              </p:cNvPr>
              <p:cNvSpPr/>
              <p:nvPr/>
            </p:nvSpPr>
            <p:spPr>
              <a:xfrm>
                <a:off x="4832207" y="2632731"/>
                <a:ext cx="2140286" cy="1835233"/>
              </a:xfrm>
              <a:prstGeom prst="hexagon">
                <a:avLst/>
              </a:prstGeom>
              <a:solidFill>
                <a:srgbClr val="FF0000"/>
              </a:soli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600" kern="0" dirty="0">
                  <a:solidFill>
                    <a:prstClr val="black"/>
                  </a:solidFill>
                  <a:latin typeface="Calibri"/>
                </a:endParaRPr>
              </a:p>
            </p:txBody>
          </p:sp>
          <p:sp>
            <p:nvSpPr>
              <p:cNvPr id="41" name="テキスト ボックス 40">
                <a:extLst>
                  <a:ext uri="{FF2B5EF4-FFF2-40B4-BE49-F238E27FC236}">
                    <a16:creationId xmlns:a16="http://schemas.microsoft.com/office/drawing/2014/main" id="{4894D84E-F832-4E3B-9647-EA1DBF29C704}"/>
                  </a:ext>
                </a:extLst>
              </p:cNvPr>
              <p:cNvSpPr txBox="1"/>
              <p:nvPr/>
            </p:nvSpPr>
            <p:spPr>
              <a:xfrm>
                <a:off x="4744023" y="2877917"/>
                <a:ext cx="2316651" cy="1196892"/>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algn="ctr" defTabSz="510235">
                  <a:defRPr/>
                </a:pPr>
                <a:r>
                  <a:rPr lang="ja-JP" altLang="en-US" sz="1200" b="1" kern="0" dirty="0">
                    <a:solidFill>
                      <a:prstClr val="black"/>
                    </a:solidFill>
                    <a:latin typeface="BIZ UDPゴシック" panose="020B0400000000000000" pitchFamily="50" charset="-128"/>
                    <a:ea typeface="BIZ UDPゴシック" panose="020B0400000000000000" pitchFamily="50" charset="-128"/>
                  </a:rPr>
                  <a:t>美肌菌</a:t>
                </a:r>
                <a:endParaRPr lang="en-US" altLang="ja-JP" sz="1200" b="1" kern="0" dirty="0">
                  <a:solidFill>
                    <a:prstClr val="black"/>
                  </a:solidFill>
                  <a:latin typeface="BIZ UDPゴシック" panose="020B0400000000000000" pitchFamily="50" charset="-128"/>
                  <a:ea typeface="BIZ UDPゴシック" panose="020B0400000000000000" pitchFamily="50" charset="-128"/>
                </a:endParaRPr>
              </a:p>
              <a:p>
                <a:pPr algn="ctr" defTabSz="510235">
                  <a:defRPr/>
                </a:pPr>
                <a:r>
                  <a:rPr lang="ja-JP" altLang="en-US" sz="1200" b="1" kern="0" dirty="0">
                    <a:solidFill>
                      <a:prstClr val="black"/>
                    </a:solidFill>
                    <a:latin typeface="BIZ UDPゴシック" panose="020B0400000000000000" pitchFamily="50" charset="-128"/>
                    <a:ea typeface="BIZ UDPゴシック" panose="020B0400000000000000" pitchFamily="50" charset="-128"/>
                  </a:rPr>
                  <a:t>育成</a:t>
                </a:r>
              </a:p>
            </p:txBody>
          </p:sp>
        </p:grpSp>
        <p:grpSp>
          <p:nvGrpSpPr>
            <p:cNvPr id="37" name="グループ化 36">
              <a:extLst>
                <a:ext uri="{FF2B5EF4-FFF2-40B4-BE49-F238E27FC236}">
                  <a16:creationId xmlns:a16="http://schemas.microsoft.com/office/drawing/2014/main" id="{B85E98C8-458D-44D4-9EC2-92A44158DF91}"/>
                </a:ext>
              </a:extLst>
            </p:cNvPr>
            <p:cNvGrpSpPr/>
            <p:nvPr/>
          </p:nvGrpSpPr>
          <p:grpSpPr>
            <a:xfrm>
              <a:off x="8154992" y="3530111"/>
              <a:ext cx="807334" cy="707886"/>
              <a:chOff x="4797974" y="2676478"/>
              <a:chExt cx="2164471" cy="1835233"/>
            </a:xfrm>
          </p:grpSpPr>
          <p:sp>
            <p:nvSpPr>
              <p:cNvPr id="38" name="六角形 37">
                <a:extLst>
                  <a:ext uri="{FF2B5EF4-FFF2-40B4-BE49-F238E27FC236}">
                    <a16:creationId xmlns:a16="http://schemas.microsoft.com/office/drawing/2014/main" id="{F38207C0-3A86-46FB-AB23-D8F081573005}"/>
                  </a:ext>
                </a:extLst>
              </p:cNvPr>
              <p:cNvSpPr/>
              <p:nvPr/>
            </p:nvSpPr>
            <p:spPr>
              <a:xfrm>
                <a:off x="4797974" y="2676478"/>
                <a:ext cx="2140286" cy="1835233"/>
              </a:xfrm>
              <a:prstGeom prst="hexagon">
                <a:avLst/>
              </a:prstGeom>
              <a:solidFill>
                <a:srgbClr val="FF0000"/>
              </a:soli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600" kern="0" dirty="0">
                  <a:solidFill>
                    <a:prstClr val="black"/>
                  </a:solidFill>
                  <a:latin typeface="Calibri"/>
                </a:endParaRPr>
              </a:p>
            </p:txBody>
          </p:sp>
          <p:sp>
            <p:nvSpPr>
              <p:cNvPr id="39" name="テキスト ボックス 38">
                <a:extLst>
                  <a:ext uri="{FF2B5EF4-FFF2-40B4-BE49-F238E27FC236}">
                    <a16:creationId xmlns:a16="http://schemas.microsoft.com/office/drawing/2014/main" id="{74302AD3-7F51-4F29-BE75-6F06103A4919}"/>
                  </a:ext>
                </a:extLst>
              </p:cNvPr>
              <p:cNvSpPr txBox="1"/>
              <p:nvPr/>
            </p:nvSpPr>
            <p:spPr>
              <a:xfrm>
                <a:off x="4822159" y="2836065"/>
                <a:ext cx="2140286" cy="1196892"/>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algn="ctr" defTabSz="510235">
                  <a:defRPr/>
                </a:pPr>
                <a:r>
                  <a:rPr lang="ja-JP" altLang="en-US" sz="1200" b="1" kern="0" dirty="0">
                    <a:solidFill>
                      <a:prstClr val="black"/>
                    </a:solidFill>
                    <a:latin typeface="BIZ UDPゴシック" panose="020B0400000000000000" pitchFamily="50" charset="-128"/>
                    <a:ea typeface="BIZ UDPゴシック" panose="020B0400000000000000" pitchFamily="50" charset="-128"/>
                  </a:rPr>
                  <a:t>バリア機能</a:t>
                </a:r>
              </a:p>
            </p:txBody>
          </p:sp>
        </p:grpSp>
      </p:grpSp>
      <p:grpSp>
        <p:nvGrpSpPr>
          <p:cNvPr id="11" name="グループ化 10">
            <a:extLst>
              <a:ext uri="{FF2B5EF4-FFF2-40B4-BE49-F238E27FC236}">
                <a16:creationId xmlns:a16="http://schemas.microsoft.com/office/drawing/2014/main" id="{79F910BB-7F6A-43CA-A486-535BECFC13F8}"/>
              </a:ext>
            </a:extLst>
          </p:cNvPr>
          <p:cNvGrpSpPr/>
          <p:nvPr/>
        </p:nvGrpSpPr>
        <p:grpSpPr>
          <a:xfrm>
            <a:off x="169195" y="2492124"/>
            <a:ext cx="3075555" cy="3010379"/>
            <a:chOff x="3480679" y="2286640"/>
            <a:chExt cx="2643038" cy="2616128"/>
          </a:xfrm>
        </p:grpSpPr>
        <p:sp>
          <p:nvSpPr>
            <p:cNvPr id="8" name="テキスト ボックス 7">
              <a:extLst>
                <a:ext uri="{FF2B5EF4-FFF2-40B4-BE49-F238E27FC236}">
                  <a16:creationId xmlns:a16="http://schemas.microsoft.com/office/drawing/2014/main" id="{3D1EDAF9-BC63-49DD-A689-BE039B710279}"/>
                </a:ext>
              </a:extLst>
            </p:cNvPr>
            <p:cNvSpPr txBox="1"/>
            <p:nvPr/>
          </p:nvSpPr>
          <p:spPr>
            <a:xfrm>
              <a:off x="3651469" y="2366994"/>
              <a:ext cx="2311473" cy="1343188"/>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オロバンケラプムエキス＋プロパンジオール</a:t>
              </a:r>
              <a:endParaRPr lang="en-US" altLang="ja-JP" sz="1166" b="1" dirty="0">
                <a:latin typeface="游明朝" panose="02020400000000000000" pitchFamily="18" charset="-128"/>
                <a:ea typeface="游明朝" panose="02020400000000000000" pitchFamily="18" charset="-128"/>
              </a:endParaRPr>
            </a:p>
            <a:p>
              <a:endParaRPr lang="en-US" altLang="ja-JP"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お肌の幹細胞を活性化させて肌内タンパク質を増やし、</a:t>
              </a:r>
              <a:r>
                <a:rPr lang="ja-JP" altLang="en-US" sz="999" dirty="0">
                  <a:solidFill>
                    <a:srgbClr val="FF0000"/>
                  </a:solidFill>
                  <a:latin typeface="游明朝" panose="02020400000000000000" pitchFamily="18" charset="-128"/>
                  <a:ea typeface="游明朝" panose="02020400000000000000" pitchFamily="18" charset="-128"/>
                </a:rPr>
                <a:t>肌の常在菌のバランスを整え、バリア機能を改善します</a:t>
              </a:r>
              <a:r>
                <a:rPr lang="ja-JP" altLang="en-US" sz="999" dirty="0">
                  <a:latin typeface="游明朝" panose="02020400000000000000" pitchFamily="18" charset="-128"/>
                  <a:ea typeface="游明朝" panose="02020400000000000000" pitchFamily="18" charset="-128"/>
                </a:rPr>
                <a:t>。</a:t>
              </a:r>
              <a:endParaRPr lang="en-US" altLang="ja-JP" sz="999" dirty="0">
                <a:latin typeface="游明朝" panose="02020400000000000000" pitchFamily="18" charset="-128"/>
                <a:ea typeface="游明朝" panose="02020400000000000000" pitchFamily="18" charset="-128"/>
              </a:endParaRPr>
            </a:p>
          </p:txBody>
        </p:sp>
        <p:sp>
          <p:nvSpPr>
            <p:cNvPr id="26" name="object 9">
              <a:extLst>
                <a:ext uri="{FF2B5EF4-FFF2-40B4-BE49-F238E27FC236}">
                  <a16:creationId xmlns:a16="http://schemas.microsoft.com/office/drawing/2014/main" id="{287FAE0D-2707-4281-B2C3-EC273239BAB6}"/>
                </a:ext>
              </a:extLst>
            </p:cNvPr>
            <p:cNvSpPr/>
            <p:nvPr/>
          </p:nvSpPr>
          <p:spPr>
            <a:xfrm>
              <a:off x="3542280" y="3684795"/>
              <a:ext cx="1014514" cy="812217"/>
            </a:xfrm>
            <a:prstGeom prst="rect">
              <a:avLst/>
            </a:prstGeom>
            <a:blipFill>
              <a:blip r:embed="rId4" cstate="print"/>
              <a:stretch>
                <a:fillRect/>
              </a:stretch>
            </a:blipFill>
          </p:spPr>
          <p:txBody>
            <a:bodyPr wrap="square" lIns="0" tIns="0" rIns="0" bIns="0" rtlCol="0"/>
            <a:lstStyle/>
            <a:p>
              <a:endParaRPr/>
            </a:p>
          </p:txBody>
        </p:sp>
        <p:sp>
          <p:nvSpPr>
            <p:cNvPr id="27" name="object 2">
              <a:extLst>
                <a:ext uri="{FF2B5EF4-FFF2-40B4-BE49-F238E27FC236}">
                  <a16:creationId xmlns:a16="http://schemas.microsoft.com/office/drawing/2014/main" id="{BA1275D7-E08F-45B6-87F1-27FEAC2687A5}"/>
                </a:ext>
              </a:extLst>
            </p:cNvPr>
            <p:cNvSpPr txBox="1">
              <a:spLocks/>
            </p:cNvSpPr>
            <p:nvPr/>
          </p:nvSpPr>
          <p:spPr>
            <a:xfrm>
              <a:off x="4508103" y="3787545"/>
              <a:ext cx="1615614" cy="668336"/>
            </a:xfrm>
            <a:prstGeom prst="rect">
              <a:avLst/>
            </a:prstGeom>
          </p:spPr>
          <p:txBody>
            <a:bodyPr vert="horz" wrap="square" lIns="0" tIns="9536" rIns="0" bIns="0" rtlCol="0" anchor="ctr">
              <a:spAutoFit/>
            </a:bodyPr>
            <a:lstStyle>
              <a:lvl1pPr algn="r" defTabSz="914400" rtl="0" eaLnBrk="1" latinLnBrk="0" hangingPunct="1">
                <a:lnSpc>
                  <a:spcPct val="90000"/>
                </a:lnSpc>
                <a:spcBef>
                  <a:spcPct val="0"/>
                </a:spcBef>
                <a:buNone/>
                <a:defRPr kumimoji="1" sz="4318" b="0" i="1" kern="1200" cap="all" baseline="0">
                  <a:solidFill>
                    <a:schemeClr val="bg1"/>
                  </a:solidFill>
                  <a:latin typeface="MS Mincho"/>
                  <a:ea typeface="+mj-ea"/>
                  <a:cs typeface="MS Mincho"/>
                </a:defRPr>
              </a:lvl1pPr>
            </a:lstStyle>
            <a:p>
              <a:pPr marL="12715" marR="5087" algn="ctr">
                <a:lnSpc>
                  <a:spcPct val="100800"/>
                </a:lnSpc>
                <a:spcBef>
                  <a:spcPts val="75"/>
                </a:spcBef>
              </a:pPr>
              <a:r>
                <a:rPr lang="ja-JP" altLang="en-US" sz="1001" i="0" dirty="0">
                  <a:solidFill>
                    <a:schemeClr val="tx1"/>
                  </a:solidFill>
                  <a:latin typeface="游明朝 Demibold" panose="02020600000000000000" pitchFamily="18" charset="-128"/>
                  <a:ea typeface="游明朝 Demibold" panose="02020600000000000000" pitchFamily="18" charset="-128"/>
                </a:rPr>
                <a:t>葉緑素を持たない</a:t>
              </a:r>
              <a:endParaRPr lang="en-US" altLang="ja-JP" sz="1001" i="0" dirty="0">
                <a:solidFill>
                  <a:schemeClr val="tx1"/>
                </a:solidFill>
                <a:latin typeface="游明朝 Demibold" panose="02020600000000000000" pitchFamily="18" charset="-128"/>
                <a:ea typeface="游明朝 Demibold" panose="02020600000000000000" pitchFamily="18" charset="-128"/>
              </a:endParaRPr>
            </a:p>
            <a:p>
              <a:pPr marL="12715" marR="5087" algn="ctr">
                <a:lnSpc>
                  <a:spcPct val="100800"/>
                </a:lnSpc>
                <a:spcBef>
                  <a:spcPts val="75"/>
                </a:spcBef>
              </a:pPr>
              <a:r>
                <a:rPr lang="ja-JP" altLang="en-US" sz="1001" i="0" dirty="0">
                  <a:solidFill>
                    <a:schemeClr val="tx1"/>
                  </a:solidFill>
                  <a:latin typeface="游明朝 Demibold" panose="02020600000000000000" pitchFamily="18" charset="-128"/>
                  <a:ea typeface="游明朝 Demibold" panose="02020600000000000000" pitchFamily="18" charset="-128"/>
                </a:rPr>
                <a:t>めずらしい植物</a:t>
              </a:r>
              <a:endParaRPr lang="en-US" altLang="ja-JP" sz="1001" dirty="0">
                <a:solidFill>
                  <a:schemeClr val="tx1"/>
                </a:solidFill>
                <a:latin typeface="游明朝 Demibold" panose="02020600000000000000" pitchFamily="18" charset="-128"/>
                <a:ea typeface="游明朝 Demibold" panose="02020600000000000000" pitchFamily="18" charset="-128"/>
              </a:endParaRPr>
            </a:p>
            <a:p>
              <a:pPr marL="12715" marR="5087" algn="ctr">
                <a:lnSpc>
                  <a:spcPct val="100800"/>
                </a:lnSpc>
                <a:spcBef>
                  <a:spcPts val="75"/>
                </a:spcBef>
              </a:pPr>
              <a:r>
                <a:rPr lang="en-US" altLang="ja-JP" sz="1001" i="0" spc="-5" dirty="0" err="1">
                  <a:solidFill>
                    <a:schemeClr val="tx1"/>
                  </a:solidFill>
                  <a:latin typeface="游明朝 Demibold" panose="02020600000000000000" pitchFamily="18" charset="-128"/>
                  <a:ea typeface="游明朝 Demibold" panose="02020600000000000000" pitchFamily="18" charset="-128"/>
                  <a:cs typeface="Georgia"/>
                </a:rPr>
                <a:t>Orobanche</a:t>
              </a:r>
              <a:r>
                <a:rPr lang="ja-JP" altLang="en-US" sz="1001" i="0" spc="-41" dirty="0">
                  <a:solidFill>
                    <a:schemeClr val="tx1"/>
                  </a:solidFill>
                  <a:latin typeface="游明朝 Demibold" panose="02020600000000000000" pitchFamily="18" charset="-128"/>
                  <a:ea typeface="游明朝 Demibold" panose="02020600000000000000" pitchFamily="18" charset="-128"/>
                  <a:cs typeface="Georgia"/>
                </a:rPr>
                <a:t> </a:t>
              </a:r>
              <a:r>
                <a:rPr lang="en-US" altLang="ja-JP" sz="1001" i="0" spc="-5" dirty="0" err="1">
                  <a:solidFill>
                    <a:schemeClr val="tx1"/>
                  </a:solidFill>
                  <a:latin typeface="游明朝 Demibold" panose="02020600000000000000" pitchFamily="18" charset="-128"/>
                  <a:ea typeface="游明朝 Demibold" panose="02020600000000000000" pitchFamily="18" charset="-128"/>
                  <a:cs typeface="Georgia"/>
                </a:rPr>
                <a:t>rapum</a:t>
              </a:r>
              <a:endParaRPr lang="en-US" altLang="ja-JP" sz="1001" i="0" spc="-5" dirty="0">
                <a:solidFill>
                  <a:schemeClr val="tx1"/>
                </a:solidFill>
                <a:latin typeface="游明朝 Demibold" panose="02020600000000000000" pitchFamily="18" charset="-128"/>
                <a:ea typeface="游明朝 Demibold" panose="02020600000000000000" pitchFamily="18" charset="-128"/>
                <a:cs typeface="Georgia"/>
              </a:endParaRPr>
            </a:p>
            <a:p>
              <a:pPr marL="12715" marR="5087" algn="ctr">
                <a:lnSpc>
                  <a:spcPct val="100800"/>
                </a:lnSpc>
                <a:spcBef>
                  <a:spcPts val="75"/>
                </a:spcBef>
              </a:pPr>
              <a:endParaRPr lang="ja-JP" altLang="en-US" sz="1001" dirty="0">
                <a:solidFill>
                  <a:schemeClr val="tx1"/>
                </a:solidFill>
                <a:latin typeface="游明朝 Demibold" panose="02020600000000000000" pitchFamily="18" charset="-128"/>
                <a:ea typeface="游明朝 Demibold" panose="02020600000000000000" pitchFamily="18" charset="-128"/>
                <a:cs typeface="Georgia"/>
              </a:endParaRPr>
            </a:p>
          </p:txBody>
        </p:sp>
        <p:sp>
          <p:nvSpPr>
            <p:cNvPr id="29" name="四角形: 角を丸くする 28">
              <a:extLst>
                <a:ext uri="{FF2B5EF4-FFF2-40B4-BE49-F238E27FC236}">
                  <a16:creationId xmlns:a16="http://schemas.microsoft.com/office/drawing/2014/main" id="{5D8BCB5E-F68E-4084-BB14-845F12314732}"/>
                </a:ext>
              </a:extLst>
            </p:cNvPr>
            <p:cNvSpPr/>
            <p:nvPr/>
          </p:nvSpPr>
          <p:spPr>
            <a:xfrm>
              <a:off x="3480679" y="2286640"/>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4A99879-6786-4AB0-BB7C-22306EA9C2A3}"/>
                </a:ext>
              </a:extLst>
            </p:cNvPr>
            <p:cNvSpPr txBox="1"/>
            <p:nvPr/>
          </p:nvSpPr>
          <p:spPr>
            <a:xfrm>
              <a:off x="3651468" y="4578450"/>
              <a:ext cx="2429742" cy="246093"/>
            </a:xfrm>
            <a:prstGeom prst="rect">
              <a:avLst/>
            </a:prstGeom>
            <a:noFill/>
          </p:spPr>
          <p:txBody>
            <a:bodyPr wrap="square" rtlCol="0">
              <a:spAutoFit/>
            </a:bodyPr>
            <a:lstStyle/>
            <a:p>
              <a:pPr defTabSz="914400" fontAlgn="base">
                <a:spcBef>
                  <a:spcPct val="0"/>
                </a:spcBef>
                <a:spcAft>
                  <a:spcPct val="0"/>
                </a:spcAft>
                <a:defRPr/>
              </a:pPr>
              <a:r>
                <a:rPr kumimoji="1" lang="en-US" altLang="ja-JP" sz="999" dirty="0">
                  <a:solidFill>
                    <a:srgbClr val="FF0000"/>
                  </a:solidFill>
                  <a:highlight>
                    <a:srgbClr val="FFFF00"/>
                  </a:highlight>
                  <a:latin typeface="游明朝" panose="02020400000000000000" pitchFamily="18" charset="-128"/>
                  <a:ea typeface="游明朝" panose="02020400000000000000" pitchFamily="18" charset="-128"/>
                </a:rPr>
                <a:t>【 In-cosmetics</a:t>
              </a:r>
              <a:r>
                <a:rPr kumimoji="1" lang="ja-JP" altLang="en-US" sz="999" dirty="0">
                  <a:solidFill>
                    <a:srgbClr val="FF0000"/>
                  </a:solidFill>
                  <a:highlight>
                    <a:srgbClr val="FFFF00"/>
                  </a:highlight>
                  <a:latin typeface="游明朝" panose="02020400000000000000" pitchFamily="18" charset="-128"/>
                  <a:ea typeface="游明朝" panose="02020400000000000000" pitchFamily="18" charset="-128"/>
                </a:rPr>
                <a:t>　</a:t>
              </a:r>
              <a:r>
                <a:rPr kumimoji="1" lang="en-US" altLang="ja-JP" sz="999" dirty="0" err="1">
                  <a:solidFill>
                    <a:srgbClr val="FF0000"/>
                  </a:solidFill>
                  <a:highlight>
                    <a:srgbClr val="FFFF00"/>
                  </a:highlight>
                  <a:latin typeface="游明朝" panose="02020400000000000000" pitchFamily="18" charset="-128"/>
                  <a:ea typeface="游明朝" panose="02020400000000000000" pitchFamily="18" charset="-128"/>
                </a:rPr>
                <a:t>Tailand</a:t>
              </a:r>
              <a:r>
                <a:rPr kumimoji="1" lang="ja-JP" altLang="en-US" sz="999" dirty="0">
                  <a:solidFill>
                    <a:srgbClr val="FF0000"/>
                  </a:solidFill>
                  <a:highlight>
                    <a:srgbClr val="FFFF00"/>
                  </a:highlight>
                  <a:latin typeface="游明朝" panose="02020400000000000000" pitchFamily="18" charset="-128"/>
                  <a:ea typeface="游明朝" panose="02020400000000000000" pitchFamily="18" charset="-128"/>
                </a:rPr>
                <a:t>　</a:t>
              </a:r>
              <a:r>
                <a:rPr kumimoji="1" lang="en-US" altLang="ja-JP" sz="999" dirty="0">
                  <a:solidFill>
                    <a:srgbClr val="FF0000"/>
                  </a:solidFill>
                  <a:highlight>
                    <a:srgbClr val="FFFF00"/>
                  </a:highlight>
                  <a:latin typeface="游明朝" panose="02020400000000000000" pitchFamily="18" charset="-128"/>
                  <a:ea typeface="游明朝" panose="02020400000000000000" pitchFamily="18" charset="-128"/>
                </a:rPr>
                <a:t>2017</a:t>
              </a:r>
              <a:r>
                <a:rPr kumimoji="1" lang="ja-JP" altLang="en-US" sz="999" dirty="0">
                  <a:solidFill>
                    <a:srgbClr val="FF0000"/>
                  </a:solidFill>
                  <a:highlight>
                    <a:srgbClr val="FFFF00"/>
                  </a:highlight>
                  <a:latin typeface="游明朝" panose="02020400000000000000" pitchFamily="18" charset="-128"/>
                  <a:ea typeface="游明朝" panose="02020400000000000000" pitchFamily="18" charset="-128"/>
                </a:rPr>
                <a:t>金賞</a:t>
              </a:r>
              <a:r>
                <a:rPr kumimoji="1" lang="en-US" altLang="ja-JP" sz="999" dirty="0">
                  <a:solidFill>
                    <a:srgbClr val="FF0000"/>
                  </a:solidFill>
                  <a:highlight>
                    <a:srgbClr val="FFFF00"/>
                  </a:highlight>
                  <a:latin typeface="游明朝" panose="02020400000000000000" pitchFamily="18" charset="-128"/>
                  <a:ea typeface="游明朝" panose="02020400000000000000" pitchFamily="18" charset="-128"/>
                </a:rPr>
                <a:t>】</a:t>
              </a:r>
              <a:endParaRPr kumimoji="1" lang="en-US" altLang="ja-JP" sz="999" dirty="0">
                <a:solidFill>
                  <a:prstClr val="black"/>
                </a:solidFill>
                <a:highlight>
                  <a:srgbClr val="FFFF00"/>
                </a:highlight>
                <a:latin typeface="游明朝" panose="02020400000000000000" pitchFamily="18" charset="-128"/>
                <a:ea typeface="游明朝" panose="02020400000000000000" pitchFamily="18" charset="-128"/>
              </a:endParaRPr>
            </a:p>
          </p:txBody>
        </p:sp>
      </p:grpSp>
      <p:sp>
        <p:nvSpPr>
          <p:cNvPr id="4" name="テキスト ボックス 3">
            <a:extLst>
              <a:ext uri="{FF2B5EF4-FFF2-40B4-BE49-F238E27FC236}">
                <a16:creationId xmlns:a16="http://schemas.microsoft.com/office/drawing/2014/main" id="{CF8D2175-437E-47D1-ABA5-99A6E6B8773A}"/>
              </a:ext>
            </a:extLst>
          </p:cNvPr>
          <p:cNvSpPr txBox="1"/>
          <p:nvPr/>
        </p:nvSpPr>
        <p:spPr>
          <a:xfrm>
            <a:off x="213078" y="1661441"/>
            <a:ext cx="4562973" cy="55361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rtlCol="0">
            <a:spAutoFit/>
          </a:bodyPr>
          <a:lstStyle/>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・花粉や大気汚染の刺激から強力ガード。</a:t>
            </a: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・常在菌をコントロールし、美肌菌を増やし、アレルギーが起こらない肌へ</a:t>
            </a: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prstClr val="black"/>
                </a:solidFill>
                <a:latin typeface="游明朝 Demibold" panose="02020600000000000000" pitchFamily="18" charset="-128"/>
                <a:ea typeface="游明朝 Demibold" panose="02020600000000000000" pitchFamily="18" charset="-128"/>
              </a:rPr>
              <a:t>・お肌の免疫力を強化し炎症・ムズムズを鎮静化</a:t>
            </a:r>
            <a:endParaRPr kumimoji="1" lang="en-US" altLang="ja-JP" sz="999" dirty="0">
              <a:solidFill>
                <a:prstClr val="black"/>
              </a:solidFill>
              <a:latin typeface="游明朝 Demibold" panose="02020600000000000000" pitchFamily="18" charset="-128"/>
              <a:ea typeface="游明朝 Demibold" panose="02020600000000000000" pitchFamily="18" charset="-128"/>
            </a:endParaRPr>
          </a:p>
        </p:txBody>
      </p:sp>
      <p:grpSp>
        <p:nvGrpSpPr>
          <p:cNvPr id="49" name="グループ化 48">
            <a:extLst>
              <a:ext uri="{FF2B5EF4-FFF2-40B4-BE49-F238E27FC236}">
                <a16:creationId xmlns:a16="http://schemas.microsoft.com/office/drawing/2014/main" id="{77CE51F3-B2A9-4788-80B9-0BF2457C9C9A}"/>
              </a:ext>
            </a:extLst>
          </p:cNvPr>
          <p:cNvGrpSpPr/>
          <p:nvPr/>
        </p:nvGrpSpPr>
        <p:grpSpPr>
          <a:xfrm>
            <a:off x="6625597" y="2675811"/>
            <a:ext cx="3075555" cy="2727820"/>
            <a:chOff x="802760" y="2176290"/>
            <a:chExt cx="5268768" cy="4253589"/>
          </a:xfrm>
        </p:grpSpPr>
        <p:sp>
          <p:nvSpPr>
            <p:cNvPr id="50" name="object 2">
              <a:extLst>
                <a:ext uri="{FF2B5EF4-FFF2-40B4-BE49-F238E27FC236}">
                  <a16:creationId xmlns:a16="http://schemas.microsoft.com/office/drawing/2014/main" id="{7CE546D0-C61A-4F9D-96B2-8D4814CEC181}"/>
                </a:ext>
              </a:extLst>
            </p:cNvPr>
            <p:cNvSpPr/>
            <p:nvPr/>
          </p:nvSpPr>
          <p:spPr>
            <a:xfrm>
              <a:off x="1012288" y="2176290"/>
              <a:ext cx="4958840" cy="151429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39"/>
            </a:p>
          </p:txBody>
        </p:sp>
        <p:sp>
          <p:nvSpPr>
            <p:cNvPr id="51" name="object 5">
              <a:extLst>
                <a:ext uri="{FF2B5EF4-FFF2-40B4-BE49-F238E27FC236}">
                  <a16:creationId xmlns:a16="http://schemas.microsoft.com/office/drawing/2014/main" id="{C46B586B-9C45-496B-A648-EE28E3971122}"/>
                </a:ext>
              </a:extLst>
            </p:cNvPr>
            <p:cNvSpPr/>
            <p:nvPr/>
          </p:nvSpPr>
          <p:spPr>
            <a:xfrm>
              <a:off x="1580760" y="2870887"/>
              <a:ext cx="891377" cy="81970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39"/>
            </a:p>
          </p:txBody>
        </p:sp>
        <p:sp>
          <p:nvSpPr>
            <p:cNvPr id="52" name="object 19">
              <a:extLst>
                <a:ext uri="{FF2B5EF4-FFF2-40B4-BE49-F238E27FC236}">
                  <a16:creationId xmlns:a16="http://schemas.microsoft.com/office/drawing/2014/main" id="{F07ACC3F-C4F6-4B73-8DFC-7C03279C025C}"/>
                </a:ext>
              </a:extLst>
            </p:cNvPr>
            <p:cNvSpPr/>
            <p:nvPr/>
          </p:nvSpPr>
          <p:spPr>
            <a:xfrm>
              <a:off x="802760" y="3690589"/>
              <a:ext cx="5268768" cy="2739290"/>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39"/>
            </a:p>
          </p:txBody>
        </p:sp>
        <p:sp>
          <p:nvSpPr>
            <p:cNvPr id="53" name="object 20">
              <a:extLst>
                <a:ext uri="{FF2B5EF4-FFF2-40B4-BE49-F238E27FC236}">
                  <a16:creationId xmlns:a16="http://schemas.microsoft.com/office/drawing/2014/main" id="{FECB9DFE-B97D-48D3-BBF0-FABEFAE74CBE}"/>
                </a:ext>
              </a:extLst>
            </p:cNvPr>
            <p:cNvSpPr/>
            <p:nvPr/>
          </p:nvSpPr>
          <p:spPr>
            <a:xfrm>
              <a:off x="4162366" y="3690588"/>
              <a:ext cx="973477" cy="2332697"/>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39"/>
            </a:p>
          </p:txBody>
        </p:sp>
        <p:sp>
          <p:nvSpPr>
            <p:cNvPr id="54" name="object 21">
              <a:extLst>
                <a:ext uri="{FF2B5EF4-FFF2-40B4-BE49-F238E27FC236}">
                  <a16:creationId xmlns:a16="http://schemas.microsoft.com/office/drawing/2014/main" id="{D230A67E-7F01-4754-A77B-DDCFF8D359E6}"/>
                </a:ext>
              </a:extLst>
            </p:cNvPr>
            <p:cNvSpPr/>
            <p:nvPr/>
          </p:nvSpPr>
          <p:spPr>
            <a:xfrm>
              <a:off x="1580760" y="3690590"/>
              <a:ext cx="891377" cy="236788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39"/>
            </a:p>
          </p:txBody>
        </p:sp>
      </p:grpSp>
      <p:sp>
        <p:nvSpPr>
          <p:cNvPr id="14" name="スライド番号プレースホルダー 13">
            <a:extLst>
              <a:ext uri="{FF2B5EF4-FFF2-40B4-BE49-F238E27FC236}">
                <a16:creationId xmlns:a16="http://schemas.microsoft.com/office/drawing/2014/main" id="{CFCCE4D5-F20A-4536-90F6-6E6D2B5FEFB7}"/>
              </a:ext>
            </a:extLst>
          </p:cNvPr>
          <p:cNvSpPr>
            <a:spLocks noGrp="1"/>
          </p:cNvSpPr>
          <p:nvPr>
            <p:ph type="sldNum" sz="quarter" idx="12"/>
          </p:nvPr>
        </p:nvSpPr>
        <p:spPr/>
        <p:txBody>
          <a:bodyPr/>
          <a:lstStyle/>
          <a:p>
            <a:pPr rtl="0"/>
            <a:fld id="{34B7E4EF-A1BD-40F4-AB7B-04F084DD991D}" type="slidenum">
              <a:rPr lang="en-US" altLang="ja-JP" noProof="0" smtClean="0"/>
              <a:t>21</a:t>
            </a:fld>
            <a:endParaRPr lang="ja-JP" altLang="en-US" noProof="0" dirty="0"/>
          </a:p>
        </p:txBody>
      </p:sp>
    </p:spTree>
    <p:extLst>
      <p:ext uri="{BB962C8B-B14F-4D97-AF65-F5344CB8AC3E}">
        <p14:creationId xmlns:p14="http://schemas.microsoft.com/office/powerpoint/2010/main" val="159095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屋内, 瓶, 座る, モニター が含まれている画像&#10;&#10;自動的に生成された説明">
            <a:extLst>
              <a:ext uri="{FF2B5EF4-FFF2-40B4-BE49-F238E27FC236}">
                <a16:creationId xmlns:a16="http://schemas.microsoft.com/office/drawing/2014/main" id="{17F49C84-4CF0-45AE-B6E3-C5564D4BD5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7697" y="896004"/>
            <a:ext cx="562787" cy="1569348"/>
          </a:xfrm>
          <a:prstGeom prst="rect">
            <a:avLst/>
          </a:prstGeom>
        </p:spPr>
      </p:pic>
      <p:sp>
        <p:nvSpPr>
          <p:cNvPr id="13" name="四角形: 角を丸くする 12">
            <a:extLst>
              <a:ext uri="{FF2B5EF4-FFF2-40B4-BE49-F238E27FC236}">
                <a16:creationId xmlns:a16="http://schemas.microsoft.com/office/drawing/2014/main" id="{1E0A00E5-037F-49BA-8376-A931DF9C052B}"/>
              </a:ext>
            </a:extLst>
          </p:cNvPr>
          <p:cNvSpPr/>
          <p:nvPr/>
        </p:nvSpPr>
        <p:spPr>
          <a:xfrm>
            <a:off x="187799" y="129671"/>
            <a:ext cx="9565801" cy="370619"/>
          </a:xfrm>
          <a:prstGeom prst="roundRect">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32" dirty="0">
                <a:solidFill>
                  <a:schemeClr val="bg1"/>
                </a:solidFill>
                <a:latin typeface="游明朝 Demibold" panose="02020600000000000000" pitchFamily="18" charset="-128"/>
                <a:ea typeface="游明朝 Demibold" panose="02020600000000000000" pitchFamily="18" charset="-128"/>
              </a:rPr>
              <a:t>ヒト幹細胞培養液</a:t>
            </a:r>
            <a:r>
              <a:rPr lang="en-US" altLang="ja-JP" sz="1332" dirty="0">
                <a:solidFill>
                  <a:schemeClr val="bg1"/>
                </a:solidFill>
                <a:latin typeface="游明朝 Demibold" panose="02020600000000000000" pitchFamily="18" charset="-128"/>
                <a:ea typeface="游明朝 Demibold" panose="02020600000000000000" pitchFamily="18" charset="-128"/>
              </a:rPr>
              <a:t>30</a:t>
            </a:r>
            <a:r>
              <a:rPr lang="ja-JP" altLang="en-US" sz="1332" dirty="0">
                <a:solidFill>
                  <a:schemeClr val="bg1"/>
                </a:solidFill>
                <a:latin typeface="游明朝 Demibold" panose="02020600000000000000" pitchFamily="18" charset="-128"/>
                <a:ea typeface="游明朝 Demibold" panose="02020600000000000000" pitchFamily="18" charset="-128"/>
              </a:rPr>
              <a:t>％高配合　　ステムファインセラム</a:t>
            </a:r>
            <a:r>
              <a:rPr lang="en-US" altLang="ja-JP" sz="1332" dirty="0">
                <a:solidFill>
                  <a:schemeClr val="bg1"/>
                </a:solidFill>
                <a:latin typeface="游明朝 Demibold" panose="02020600000000000000" pitchFamily="18" charset="-128"/>
                <a:ea typeface="游明朝 Demibold" panose="02020600000000000000" pitchFamily="18" charset="-128"/>
              </a:rPr>
              <a:t>N</a:t>
            </a:r>
            <a:r>
              <a:rPr lang="ja-JP" altLang="en-US" sz="1332" dirty="0">
                <a:solidFill>
                  <a:schemeClr val="bg1"/>
                </a:solidFill>
                <a:latin typeface="游明朝 Demibold" panose="02020600000000000000" pitchFamily="18" charset="-128"/>
                <a:ea typeface="游明朝 Demibold" panose="02020600000000000000" pitchFamily="18" charset="-128"/>
              </a:rPr>
              <a:t>￥</a:t>
            </a:r>
            <a:r>
              <a:rPr lang="en-US" altLang="ja-JP" sz="1332" dirty="0">
                <a:solidFill>
                  <a:schemeClr val="bg1"/>
                </a:solidFill>
                <a:latin typeface="游明朝 Demibold" panose="02020600000000000000" pitchFamily="18" charset="-128"/>
                <a:ea typeface="游明朝 Demibold" panose="02020600000000000000" pitchFamily="18" charset="-128"/>
              </a:rPr>
              <a:t>8.000</a:t>
            </a:r>
            <a:r>
              <a:rPr lang="ja-JP" altLang="en-US" sz="1332" dirty="0">
                <a:solidFill>
                  <a:schemeClr val="bg1"/>
                </a:solidFill>
                <a:latin typeface="游明朝 Demibold" panose="02020600000000000000" pitchFamily="18" charset="-128"/>
                <a:ea typeface="游明朝 Demibold" panose="02020600000000000000" pitchFamily="18" charset="-128"/>
              </a:rPr>
              <a:t>（税抜き）　　　　　　　　</a:t>
            </a:r>
          </a:p>
        </p:txBody>
      </p:sp>
      <p:sp>
        <p:nvSpPr>
          <p:cNvPr id="25" name="テキスト ボックス 24">
            <a:extLst>
              <a:ext uri="{FF2B5EF4-FFF2-40B4-BE49-F238E27FC236}">
                <a16:creationId xmlns:a16="http://schemas.microsoft.com/office/drawing/2014/main" id="{692D4F87-D520-4460-8D00-D693C1313913}"/>
              </a:ext>
            </a:extLst>
          </p:cNvPr>
          <p:cNvSpPr txBox="1"/>
          <p:nvPr/>
        </p:nvSpPr>
        <p:spPr>
          <a:xfrm>
            <a:off x="187799" y="719969"/>
            <a:ext cx="4494418" cy="553613"/>
          </a:xfrm>
          <a:prstGeom prst="rect">
            <a:avLst/>
          </a:prstGeom>
          <a:noFill/>
        </p:spPr>
        <p:txBody>
          <a:bodyPr wrap="square" rtlCol="0">
            <a:spAutoFit/>
          </a:bodyPr>
          <a:lstStyle/>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〇ヒト幹細胞培養液３０％オリジナルナノカプセル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〇</a:t>
            </a:r>
            <a:r>
              <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rPr>
              <a:t>H1</a:t>
            </a:r>
            <a:r>
              <a:rPr lang="ja-JP" altLang="en-US" sz="999" dirty="0">
                <a:solidFill>
                  <a:schemeClr val="accent2">
                    <a:lumMod val="75000"/>
                  </a:schemeClr>
                </a:solidFill>
                <a:latin typeface="游明朝 Demibold" panose="02020600000000000000" pitchFamily="18" charset="-128"/>
                <a:ea typeface="游明朝 Demibold" panose="02020600000000000000" pitchFamily="18" charset="-128"/>
              </a:rPr>
              <a:t>（お肌の機能性・保湿）５つをオリジナルナノカプセルに</a:t>
            </a:r>
            <a:endParaRPr lang="en-US" altLang="ja-JP" sz="999" dirty="0">
              <a:solidFill>
                <a:schemeClr val="accent2">
                  <a:lumMod val="75000"/>
                </a:schemeClr>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〇オリジナルオーガニック</a:t>
            </a:r>
            <a:r>
              <a:rPr kumimoji="1" lang="en-US" altLang="ja-JP" sz="999" dirty="0">
                <a:solidFill>
                  <a:srgbClr val="C0504D">
                    <a:lumMod val="75000"/>
                  </a:srgbClr>
                </a:solidFill>
                <a:latin typeface="游明朝 Demibold" panose="02020600000000000000" pitchFamily="18" charset="-128"/>
                <a:ea typeface="游明朝 Demibold" panose="02020600000000000000" pitchFamily="18" charset="-128"/>
              </a:rPr>
              <a:t>9</a:t>
            </a:r>
            <a:r>
              <a:rPr kumimoji="1" lang="ja-JP" altLang="en-US" sz="999" dirty="0">
                <a:solidFill>
                  <a:srgbClr val="C0504D">
                    <a:lumMod val="75000"/>
                  </a:srgbClr>
                </a:solidFill>
                <a:latin typeface="游明朝 Demibold" panose="02020600000000000000" pitchFamily="18" charset="-128"/>
                <a:ea typeface="游明朝 Demibold" panose="02020600000000000000" pitchFamily="18" charset="-128"/>
              </a:rPr>
              <a:t>種類</a:t>
            </a:r>
          </a:p>
        </p:txBody>
      </p:sp>
      <p:sp>
        <p:nvSpPr>
          <p:cNvPr id="29" name="テキスト ボックス 28">
            <a:extLst>
              <a:ext uri="{FF2B5EF4-FFF2-40B4-BE49-F238E27FC236}">
                <a16:creationId xmlns:a16="http://schemas.microsoft.com/office/drawing/2014/main" id="{B69A076A-1328-470F-87F2-4ED460D7CC12}"/>
              </a:ext>
            </a:extLst>
          </p:cNvPr>
          <p:cNvSpPr txBox="1"/>
          <p:nvPr/>
        </p:nvSpPr>
        <p:spPr>
          <a:xfrm>
            <a:off x="6183721" y="5700160"/>
            <a:ext cx="3524546" cy="820802"/>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酢酸ベンジルスルフォニル</a:t>
            </a:r>
            <a:r>
              <a:rPr lang="en-US" altLang="ja-JP" sz="1166" b="1" dirty="0">
                <a:latin typeface="游明朝" panose="02020400000000000000" pitchFamily="18" charset="-128"/>
                <a:ea typeface="游明朝" panose="02020400000000000000" pitchFamily="18" charset="-128"/>
              </a:rPr>
              <a:t>D</a:t>
            </a:r>
            <a:r>
              <a:rPr lang="ja-JP" altLang="en-US" sz="1166" b="1" dirty="0">
                <a:latin typeface="游明朝" panose="02020400000000000000" pitchFamily="18" charset="-128"/>
                <a:ea typeface="游明朝" panose="02020400000000000000" pitchFamily="18" charset="-128"/>
              </a:rPr>
              <a:t>－セリルホモフェニルアラニンアミジノベンザミド</a:t>
            </a:r>
            <a:endParaRPr lang="en-US" altLang="ja-JP" sz="1166" b="1" dirty="0">
              <a:latin typeface="游明朝" panose="02020400000000000000" pitchFamily="18" charset="-128"/>
              <a:ea typeface="游明朝" panose="02020400000000000000" pitchFamily="18" charset="-128"/>
            </a:endParaRPr>
          </a:p>
          <a:p>
            <a:endParaRPr lang="en-US" altLang="ja-JP" sz="1403" b="1"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弾力ハリの修復</a:t>
            </a:r>
          </a:p>
        </p:txBody>
      </p:sp>
      <p:grpSp>
        <p:nvGrpSpPr>
          <p:cNvPr id="5" name="グループ化 4">
            <a:extLst>
              <a:ext uri="{FF2B5EF4-FFF2-40B4-BE49-F238E27FC236}">
                <a16:creationId xmlns:a16="http://schemas.microsoft.com/office/drawing/2014/main" id="{092EC14E-AFA4-46B7-B560-8DD82E863241}"/>
              </a:ext>
            </a:extLst>
          </p:cNvPr>
          <p:cNvGrpSpPr/>
          <p:nvPr/>
        </p:nvGrpSpPr>
        <p:grpSpPr>
          <a:xfrm>
            <a:off x="215128" y="2654505"/>
            <a:ext cx="2807657" cy="2831151"/>
            <a:chOff x="712804" y="2236371"/>
            <a:chExt cx="2630665" cy="2616128"/>
          </a:xfrm>
        </p:grpSpPr>
        <p:pic>
          <p:nvPicPr>
            <p:cNvPr id="16" name="図 15">
              <a:extLst>
                <a:ext uri="{FF2B5EF4-FFF2-40B4-BE49-F238E27FC236}">
                  <a16:creationId xmlns:a16="http://schemas.microsoft.com/office/drawing/2014/main" id="{E0AD751C-74C5-4566-9B96-E390E0065E7A}"/>
                </a:ext>
              </a:extLst>
            </p:cNvPr>
            <p:cNvPicPr>
              <a:picLocks noChangeAspect="1"/>
            </p:cNvPicPr>
            <p:nvPr/>
          </p:nvPicPr>
          <p:blipFill>
            <a:blip r:embed="rId3"/>
            <a:stretch>
              <a:fillRect/>
            </a:stretch>
          </p:blipFill>
          <p:spPr>
            <a:xfrm>
              <a:off x="889356" y="4043899"/>
              <a:ext cx="1027903" cy="687072"/>
            </a:xfrm>
            <a:prstGeom prst="rect">
              <a:avLst/>
            </a:prstGeom>
          </p:spPr>
        </p:pic>
        <p:pic>
          <p:nvPicPr>
            <p:cNvPr id="17" name="図 16">
              <a:extLst>
                <a:ext uri="{FF2B5EF4-FFF2-40B4-BE49-F238E27FC236}">
                  <a16:creationId xmlns:a16="http://schemas.microsoft.com/office/drawing/2014/main" id="{78689429-5AD0-4536-BAFF-927C3064846D}"/>
                </a:ext>
              </a:extLst>
            </p:cNvPr>
            <p:cNvPicPr>
              <a:picLocks noChangeAspect="1"/>
            </p:cNvPicPr>
            <p:nvPr/>
          </p:nvPicPr>
          <p:blipFill>
            <a:blip r:embed="rId4"/>
            <a:stretch>
              <a:fillRect/>
            </a:stretch>
          </p:blipFill>
          <p:spPr>
            <a:xfrm>
              <a:off x="2249151" y="4043899"/>
              <a:ext cx="906938" cy="646238"/>
            </a:xfrm>
            <a:prstGeom prst="rect">
              <a:avLst/>
            </a:prstGeom>
          </p:spPr>
        </p:pic>
        <p:sp>
          <p:nvSpPr>
            <p:cNvPr id="21" name="テキスト ボックス 20">
              <a:extLst>
                <a:ext uri="{FF2B5EF4-FFF2-40B4-BE49-F238E27FC236}">
                  <a16:creationId xmlns:a16="http://schemas.microsoft.com/office/drawing/2014/main" id="{8C6286BF-7083-4245-B34D-6E7C535A03F5}"/>
                </a:ext>
              </a:extLst>
            </p:cNvPr>
            <p:cNvSpPr txBox="1"/>
            <p:nvPr/>
          </p:nvSpPr>
          <p:spPr>
            <a:xfrm>
              <a:off x="879310" y="2294644"/>
              <a:ext cx="2268083" cy="1692066"/>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復活の木</a:t>
              </a:r>
              <a:r>
                <a:rPr lang="en-US" altLang="ja-JP" sz="1166" b="1" dirty="0">
                  <a:latin typeface="游明朝" panose="02020400000000000000" pitchFamily="18" charset="-128"/>
                  <a:ea typeface="游明朝" panose="02020400000000000000" pitchFamily="18" charset="-128"/>
                </a:rPr>
                <a:t>【</a:t>
              </a:r>
              <a:r>
                <a:rPr lang="ja-JP" altLang="en-US" sz="1166" b="1" dirty="0">
                  <a:latin typeface="游明朝" panose="02020400000000000000" pitchFamily="18" charset="-128"/>
                  <a:ea typeface="游明朝" panose="02020400000000000000" pitchFamily="18" charset="-128"/>
                </a:rPr>
                <a:t>ミラメーズ</a:t>
              </a:r>
              <a:r>
                <a:rPr lang="en-US" altLang="ja-JP" sz="1166" b="1" dirty="0">
                  <a:latin typeface="游明朝" panose="02020400000000000000" pitchFamily="18" charset="-128"/>
                  <a:ea typeface="游明朝" panose="02020400000000000000" pitchFamily="18" charset="-128"/>
                </a:rPr>
                <a:t>】</a:t>
              </a:r>
            </a:p>
            <a:p>
              <a:r>
                <a:rPr lang="ja-JP" altLang="en-US" sz="999" dirty="0">
                  <a:latin typeface="游明朝" panose="02020400000000000000" pitchFamily="18" charset="-128"/>
                  <a:ea typeface="游明朝" panose="02020400000000000000" pitchFamily="18" charset="-128"/>
                </a:rPr>
                <a:t>枯れた状態から息を吹き返し伸びる南アフリカ原産のミロタムヌス　フラベリフォリア葉と茎の抽出エキス。</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酸化ダメージ・乾燥からの壊れたバリア機能を守り、再生をサポート。</a:t>
              </a:r>
              <a:endParaRPr lang="en-US" altLang="ja-JP" sz="999" dirty="0">
                <a:solidFill>
                  <a:srgbClr val="FF0000"/>
                </a:solidFill>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一度塗布するだけでその後の</a:t>
              </a:r>
              <a:r>
                <a:rPr lang="ja-JP" altLang="en-US" sz="999" dirty="0">
                  <a:solidFill>
                    <a:srgbClr val="FF0000"/>
                  </a:solidFill>
                  <a:latin typeface="游明朝" panose="02020400000000000000" pitchFamily="18" charset="-128"/>
                  <a:ea typeface="游明朝" panose="02020400000000000000" pitchFamily="18" charset="-128"/>
                </a:rPr>
                <a:t>保湿性は</a:t>
              </a:r>
              <a:r>
                <a:rPr lang="en-US" altLang="ja-JP" sz="999" dirty="0">
                  <a:solidFill>
                    <a:srgbClr val="FF0000"/>
                  </a:solidFill>
                  <a:latin typeface="游明朝" panose="02020400000000000000" pitchFamily="18" charset="-128"/>
                  <a:ea typeface="游明朝" panose="02020400000000000000" pitchFamily="18" charset="-128"/>
                </a:rPr>
                <a:t>48</a:t>
              </a:r>
              <a:r>
                <a:rPr lang="ja-JP" altLang="en-US" sz="999" dirty="0">
                  <a:solidFill>
                    <a:srgbClr val="FF0000"/>
                  </a:solidFill>
                  <a:latin typeface="游明朝" panose="02020400000000000000" pitchFamily="18" charset="-128"/>
                  <a:ea typeface="游明朝" panose="02020400000000000000" pitchFamily="18" charset="-128"/>
                </a:rPr>
                <a:t>時間以上継続します。⋆</a:t>
              </a:r>
              <a:r>
                <a:rPr lang="en-US" altLang="ja-JP" sz="999" dirty="0">
                  <a:solidFill>
                    <a:srgbClr val="FF0000"/>
                  </a:solidFill>
                  <a:latin typeface="游明朝" panose="02020400000000000000" pitchFamily="18" charset="-128"/>
                  <a:ea typeface="游明朝" panose="02020400000000000000" pitchFamily="18" charset="-128"/>
                </a:rPr>
                <a:t>2</a:t>
              </a:r>
            </a:p>
            <a:p>
              <a:endParaRPr lang="en-US" altLang="ja-JP" sz="999" dirty="0">
                <a:solidFill>
                  <a:srgbClr val="0070C0"/>
                </a:solidFill>
                <a:latin typeface="游明朝" panose="02020400000000000000" pitchFamily="18" charset="-128"/>
                <a:ea typeface="游明朝" panose="02020400000000000000" pitchFamily="18" charset="-128"/>
              </a:endParaRPr>
            </a:p>
            <a:p>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【In-cosmetics Global2013  </a:t>
              </a:r>
              <a:r>
                <a:rPr lang="ja-JP" altLang="en-US" sz="999" dirty="0">
                  <a:solidFill>
                    <a:srgbClr val="FF0000"/>
                  </a:solidFill>
                  <a:highlight>
                    <a:srgbClr val="FFFF00"/>
                  </a:highlight>
                  <a:latin typeface="游明朝" panose="02020400000000000000" pitchFamily="18" charset="-128"/>
                  <a:ea typeface="游明朝" panose="02020400000000000000" pitchFamily="18" charset="-128"/>
                </a:rPr>
                <a:t>銅賞</a:t>
              </a:r>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a:t>
              </a:r>
            </a:p>
          </p:txBody>
        </p:sp>
        <p:sp>
          <p:nvSpPr>
            <p:cNvPr id="23" name="四角形: 角を丸くする 22">
              <a:extLst>
                <a:ext uri="{FF2B5EF4-FFF2-40B4-BE49-F238E27FC236}">
                  <a16:creationId xmlns:a16="http://schemas.microsoft.com/office/drawing/2014/main" id="{7E83C7E1-0764-468A-AB1C-D63B842ECC91}"/>
                </a:ext>
              </a:extLst>
            </p:cNvPr>
            <p:cNvSpPr/>
            <p:nvPr/>
          </p:nvSpPr>
          <p:spPr>
            <a:xfrm>
              <a:off x="712804" y="2236371"/>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EB60FEF9-13B0-442C-9EAC-B09A96EEE444}"/>
              </a:ext>
            </a:extLst>
          </p:cNvPr>
          <p:cNvGrpSpPr/>
          <p:nvPr/>
        </p:nvGrpSpPr>
        <p:grpSpPr>
          <a:xfrm>
            <a:off x="3167297" y="2603196"/>
            <a:ext cx="2870189" cy="2906932"/>
            <a:chOff x="3488802" y="2269635"/>
            <a:chExt cx="2684889" cy="2616128"/>
          </a:xfrm>
        </p:grpSpPr>
        <p:pic>
          <p:nvPicPr>
            <p:cNvPr id="18" name="図 17">
              <a:extLst>
                <a:ext uri="{FF2B5EF4-FFF2-40B4-BE49-F238E27FC236}">
                  <a16:creationId xmlns:a16="http://schemas.microsoft.com/office/drawing/2014/main" id="{53D92BC4-8C99-4D2B-AF32-3873FF5B9B03}"/>
                </a:ext>
              </a:extLst>
            </p:cNvPr>
            <p:cNvPicPr>
              <a:picLocks noChangeAspect="1"/>
            </p:cNvPicPr>
            <p:nvPr/>
          </p:nvPicPr>
          <p:blipFill>
            <a:blip r:embed="rId5"/>
            <a:stretch>
              <a:fillRect/>
            </a:stretch>
          </p:blipFill>
          <p:spPr>
            <a:xfrm>
              <a:off x="4053551" y="3996669"/>
              <a:ext cx="1443724" cy="821139"/>
            </a:xfrm>
            <a:prstGeom prst="rect">
              <a:avLst/>
            </a:prstGeom>
          </p:spPr>
        </p:pic>
        <p:sp>
          <p:nvSpPr>
            <p:cNvPr id="8" name="テキスト ボックス 7">
              <a:extLst>
                <a:ext uri="{FF2B5EF4-FFF2-40B4-BE49-F238E27FC236}">
                  <a16:creationId xmlns:a16="http://schemas.microsoft.com/office/drawing/2014/main" id="{3D1EDAF9-BC63-49DD-A689-BE039B710279}"/>
                </a:ext>
              </a:extLst>
            </p:cNvPr>
            <p:cNvSpPr txBox="1"/>
            <p:nvPr/>
          </p:nvSpPr>
          <p:spPr>
            <a:xfrm>
              <a:off x="3601531" y="2336206"/>
              <a:ext cx="2572160" cy="1835952"/>
            </a:xfrm>
            <a:prstGeom prst="rect">
              <a:avLst/>
            </a:prstGeom>
            <a:noFill/>
          </p:spPr>
          <p:txBody>
            <a:bodyPr wrap="square" rtlCol="0">
              <a:spAutoFit/>
            </a:bodyPr>
            <a:lstStyle/>
            <a:p>
              <a:r>
                <a:rPr lang="ja-JP" altLang="en-US" sz="1403" b="1" dirty="0">
                  <a:latin typeface="游明朝" panose="02020400000000000000" pitchFamily="18" charset="-128"/>
                  <a:ea typeface="游明朝" panose="02020400000000000000" pitchFamily="18" charset="-128"/>
                </a:rPr>
                <a:t>　　</a:t>
              </a:r>
              <a:r>
                <a:rPr lang="ja-JP" altLang="en-US" sz="1166" b="1" dirty="0">
                  <a:latin typeface="游明朝" panose="02020400000000000000" pitchFamily="18" charset="-128"/>
                  <a:ea typeface="游明朝" panose="02020400000000000000" pitchFamily="18" charset="-128"/>
                </a:rPr>
                <a:t>パッションフルーツオイル</a:t>
              </a:r>
              <a:endParaRPr lang="en-US" altLang="ja-JP" sz="1166" b="1" dirty="0">
                <a:latin typeface="游明朝" panose="02020400000000000000" pitchFamily="18" charset="-128"/>
                <a:ea typeface="游明朝" panose="02020400000000000000" pitchFamily="18" charset="-128"/>
              </a:endParaRPr>
            </a:p>
            <a:p>
              <a:r>
                <a:rPr lang="ja-JP" altLang="en-US" sz="1166" b="1" dirty="0">
                  <a:latin typeface="游明朝" panose="02020400000000000000" pitchFamily="18" charset="-128"/>
                  <a:ea typeface="游明朝" panose="02020400000000000000" pitchFamily="18" charset="-128"/>
                </a:rPr>
                <a:t>　</a:t>
              </a:r>
              <a:r>
                <a:rPr lang="en-US" altLang="ja-JP" sz="1166" b="1" dirty="0">
                  <a:latin typeface="游明朝" panose="02020400000000000000" pitchFamily="18" charset="-128"/>
                  <a:ea typeface="游明朝" panose="02020400000000000000" pitchFamily="18" charset="-128"/>
                </a:rPr>
                <a:t>【</a:t>
              </a:r>
              <a:r>
                <a:rPr lang="ja-JP" altLang="en-US" sz="1166" b="1" dirty="0">
                  <a:latin typeface="游明朝" panose="02020400000000000000" pitchFamily="18" charset="-128"/>
                  <a:ea typeface="游明朝" panose="02020400000000000000" pitchFamily="18" charset="-128"/>
                </a:rPr>
                <a:t>クダモノトケイソウ種子油</a:t>
              </a:r>
              <a:r>
                <a:rPr lang="en-US" altLang="ja-JP" sz="1166" b="1" dirty="0">
                  <a:latin typeface="游明朝" panose="02020400000000000000" pitchFamily="18" charset="-128"/>
                  <a:ea typeface="游明朝" panose="02020400000000000000" pitchFamily="18" charset="-128"/>
                </a:rPr>
                <a:t>】</a:t>
              </a:r>
            </a:p>
            <a:p>
              <a:endParaRPr lang="en-US" altLang="ja-JP" sz="1166" b="1"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表皮・真皮の両方のサポートする南米ペルー原産のクダモノトケイソウ種子油。</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ダメージ肌を多方面から修復・鎮静。</a:t>
              </a:r>
              <a:endParaRPr lang="en-US" altLang="ja-JP" sz="999" dirty="0">
                <a:latin typeface="游明朝" panose="02020400000000000000" pitchFamily="18" charset="-128"/>
                <a:ea typeface="游明朝" panose="02020400000000000000" pitchFamily="18" charset="-128"/>
              </a:endParaRPr>
            </a:p>
            <a:p>
              <a:r>
                <a:rPr lang="ja-JP" altLang="en-US" sz="999" dirty="0">
                  <a:solidFill>
                    <a:srgbClr val="FF0000"/>
                  </a:solidFill>
                  <a:latin typeface="游明朝" panose="02020400000000000000" pitchFamily="18" charset="-128"/>
                  <a:ea typeface="游明朝" panose="02020400000000000000" pitchFamily="18" charset="-128"/>
                </a:rPr>
                <a:t>コラーゲン・エラスチン、線維芽細胞を活性化</a:t>
              </a:r>
              <a:r>
                <a:rPr lang="ja-JP" altLang="en-US" sz="999" dirty="0">
                  <a:latin typeface="游明朝" panose="02020400000000000000" pitchFamily="18" charset="-128"/>
                  <a:ea typeface="游明朝" panose="02020400000000000000" pitchFamily="18" charset="-128"/>
                </a:rPr>
                <a:t>しお肌を立て直します。</a:t>
              </a:r>
              <a:endParaRPr lang="en-US" altLang="ja-JP" sz="999" dirty="0">
                <a:latin typeface="游明朝" panose="02020400000000000000" pitchFamily="18" charset="-128"/>
                <a:ea typeface="游明朝" panose="02020400000000000000" pitchFamily="18" charset="-128"/>
              </a:endParaRPr>
            </a:p>
            <a:p>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 In-cosmetics Global2017  </a:t>
              </a:r>
              <a:r>
                <a:rPr lang="ja-JP" altLang="en-US" sz="999" dirty="0">
                  <a:solidFill>
                    <a:srgbClr val="FF0000"/>
                  </a:solidFill>
                  <a:highlight>
                    <a:srgbClr val="FFFF00"/>
                  </a:highlight>
                  <a:latin typeface="游明朝" panose="02020400000000000000" pitchFamily="18" charset="-128"/>
                  <a:ea typeface="游明朝" panose="02020400000000000000" pitchFamily="18" charset="-128"/>
                </a:rPr>
                <a:t>金賞</a:t>
              </a:r>
              <a:r>
                <a:rPr lang="en-US" altLang="ja-JP" sz="999" dirty="0">
                  <a:solidFill>
                    <a:srgbClr val="FF0000"/>
                  </a:solidFill>
                  <a:highlight>
                    <a:srgbClr val="FFFF00"/>
                  </a:highlight>
                  <a:latin typeface="游明朝" panose="02020400000000000000" pitchFamily="18" charset="-128"/>
                  <a:ea typeface="游明朝" panose="02020400000000000000" pitchFamily="18" charset="-128"/>
                </a:rPr>
                <a:t>】</a:t>
              </a:r>
            </a:p>
            <a:p>
              <a:endParaRPr lang="ja-JP" altLang="en-US" sz="1601" dirty="0">
                <a:latin typeface="游明朝" panose="02020400000000000000" pitchFamily="18" charset="-128"/>
                <a:ea typeface="游明朝" panose="02020400000000000000" pitchFamily="18" charset="-128"/>
              </a:endParaRPr>
            </a:p>
          </p:txBody>
        </p:sp>
        <p:sp>
          <p:nvSpPr>
            <p:cNvPr id="30" name="四角形: 角を丸くする 29">
              <a:extLst>
                <a:ext uri="{FF2B5EF4-FFF2-40B4-BE49-F238E27FC236}">
                  <a16:creationId xmlns:a16="http://schemas.microsoft.com/office/drawing/2014/main" id="{8FE06AAB-38D7-450D-85A6-5B584A198B3E}"/>
                </a:ext>
              </a:extLst>
            </p:cNvPr>
            <p:cNvSpPr/>
            <p:nvPr/>
          </p:nvSpPr>
          <p:spPr>
            <a:xfrm>
              <a:off x="3488802" y="2269635"/>
              <a:ext cx="2630665" cy="2616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8392102C-ED40-40E0-BB8E-7012227C0826}"/>
              </a:ext>
            </a:extLst>
          </p:cNvPr>
          <p:cNvGrpSpPr/>
          <p:nvPr/>
        </p:nvGrpSpPr>
        <p:grpSpPr>
          <a:xfrm>
            <a:off x="187799" y="5626323"/>
            <a:ext cx="2834986" cy="1085027"/>
            <a:chOff x="685204" y="5004412"/>
            <a:chExt cx="2630665" cy="1085027"/>
          </a:xfrm>
        </p:grpSpPr>
        <p:sp>
          <p:nvSpPr>
            <p:cNvPr id="28" name="テキスト ボックス 27">
              <a:extLst>
                <a:ext uri="{FF2B5EF4-FFF2-40B4-BE49-F238E27FC236}">
                  <a16:creationId xmlns:a16="http://schemas.microsoft.com/office/drawing/2014/main" id="{03143781-9363-41DD-A0AA-40FDA465E09F}"/>
                </a:ext>
              </a:extLst>
            </p:cNvPr>
            <p:cNvSpPr txBox="1"/>
            <p:nvPr/>
          </p:nvSpPr>
          <p:spPr>
            <a:xfrm>
              <a:off x="862941" y="5140525"/>
              <a:ext cx="2369802" cy="948914"/>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オリゴ</a:t>
              </a:r>
              <a:r>
                <a:rPr lang="en-US" altLang="ja-JP" sz="1166" b="1" dirty="0">
                  <a:latin typeface="游明朝" panose="02020400000000000000" pitchFamily="18" charset="-128"/>
                  <a:ea typeface="游明朝" panose="02020400000000000000" pitchFamily="18" charset="-128"/>
                </a:rPr>
                <a:t>GGF【</a:t>
              </a:r>
              <a:r>
                <a:rPr lang="ja-JP" altLang="en-US" sz="1166" b="1" dirty="0">
                  <a:latin typeface="游明朝" panose="02020400000000000000" pitchFamily="18" charset="-128"/>
                  <a:ea typeface="游明朝" panose="02020400000000000000" pitchFamily="18" charset="-128"/>
                </a:rPr>
                <a:t>ラフィノース</a:t>
              </a:r>
              <a:r>
                <a:rPr lang="en-US" altLang="ja-JP" sz="1166" b="1" dirty="0">
                  <a:latin typeface="游明朝" panose="02020400000000000000" pitchFamily="18" charset="-128"/>
                  <a:ea typeface="游明朝" panose="02020400000000000000" pitchFamily="18" charset="-128"/>
                </a:rPr>
                <a:t>】</a:t>
              </a:r>
            </a:p>
            <a:p>
              <a:r>
                <a:rPr lang="ja-JP" altLang="en-US" sz="999" dirty="0">
                  <a:latin typeface="游明朝" panose="02020400000000000000" pitchFamily="18" charset="-128"/>
                  <a:ea typeface="游明朝" panose="02020400000000000000" pitchFamily="18" charset="-128"/>
                </a:rPr>
                <a:t>ラメラ構造安定・水分保持</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a:t>
              </a:r>
              <a:r>
                <a:rPr lang="en-US" altLang="ja-JP" sz="999" dirty="0">
                  <a:solidFill>
                    <a:srgbClr val="FF0000"/>
                  </a:solidFill>
                  <a:latin typeface="游明朝" panose="02020400000000000000" pitchFamily="18" charset="-128"/>
                  <a:ea typeface="游明朝" panose="02020400000000000000" pitchFamily="18" charset="-128"/>
                </a:rPr>
                <a:t>NMF</a:t>
              </a:r>
              <a:r>
                <a:rPr lang="ja-JP" altLang="en-US" sz="999" dirty="0">
                  <a:solidFill>
                    <a:srgbClr val="FF0000"/>
                  </a:solidFill>
                  <a:latin typeface="游明朝" panose="02020400000000000000" pitchFamily="18" charset="-128"/>
                  <a:ea typeface="游明朝" panose="02020400000000000000" pitchFamily="18" charset="-128"/>
                </a:rPr>
                <a:t>の産生を促進</a:t>
              </a:r>
              <a:r>
                <a:rPr lang="ja-JP" altLang="en-US" sz="999" dirty="0">
                  <a:latin typeface="游明朝" panose="02020400000000000000" pitchFamily="18" charset="-128"/>
                  <a:ea typeface="游明朝" panose="02020400000000000000" pitchFamily="18" charset="-128"/>
                </a:rPr>
                <a:t>し、肌にフィルムのような</a:t>
              </a:r>
              <a:r>
                <a:rPr lang="ja-JP" altLang="en-US" sz="999" dirty="0">
                  <a:solidFill>
                    <a:srgbClr val="FF0000"/>
                  </a:solidFill>
                  <a:latin typeface="游明朝" panose="02020400000000000000" pitchFamily="18" charset="-128"/>
                  <a:ea typeface="游明朝" panose="02020400000000000000" pitchFamily="18" charset="-128"/>
                </a:rPr>
                <a:t>膜を形成</a:t>
              </a:r>
              <a:r>
                <a:rPr lang="ja-JP" altLang="en-US" sz="999" dirty="0">
                  <a:latin typeface="游明朝" panose="02020400000000000000" pitchFamily="18" charset="-128"/>
                  <a:ea typeface="游明朝" panose="02020400000000000000" pitchFamily="18" charset="-128"/>
                </a:rPr>
                <a:t>する）</a:t>
              </a:r>
              <a:endParaRPr lang="en-US" altLang="ja-JP" sz="999" dirty="0">
                <a:latin typeface="游明朝" panose="02020400000000000000" pitchFamily="18" charset="-128"/>
                <a:ea typeface="游明朝" panose="02020400000000000000" pitchFamily="18" charset="-128"/>
              </a:endParaRPr>
            </a:p>
            <a:p>
              <a:endParaRPr lang="ja-JP" altLang="en-US" sz="1403" dirty="0">
                <a:latin typeface="游明朝" panose="02020400000000000000" pitchFamily="18" charset="-128"/>
                <a:ea typeface="游明朝" panose="02020400000000000000" pitchFamily="18" charset="-128"/>
              </a:endParaRPr>
            </a:p>
          </p:txBody>
        </p:sp>
        <p:sp>
          <p:nvSpPr>
            <p:cNvPr id="32" name="四角形: 角を丸くする 31">
              <a:extLst>
                <a:ext uri="{FF2B5EF4-FFF2-40B4-BE49-F238E27FC236}">
                  <a16:creationId xmlns:a16="http://schemas.microsoft.com/office/drawing/2014/main" id="{5D36F9E0-8AAD-4875-8877-4FE7F045CECC}"/>
                </a:ext>
              </a:extLst>
            </p:cNvPr>
            <p:cNvSpPr/>
            <p:nvPr/>
          </p:nvSpPr>
          <p:spPr>
            <a:xfrm>
              <a:off x="685204" y="5004412"/>
              <a:ext cx="2630665"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F9C0FC58-33CA-443B-BA8E-71B7E8BC3C8A}"/>
              </a:ext>
            </a:extLst>
          </p:cNvPr>
          <p:cNvGrpSpPr/>
          <p:nvPr/>
        </p:nvGrpSpPr>
        <p:grpSpPr>
          <a:xfrm>
            <a:off x="3127577" y="5650795"/>
            <a:ext cx="2894187" cy="1085027"/>
            <a:chOff x="3466807" y="4989054"/>
            <a:chExt cx="2652660" cy="1085027"/>
          </a:xfrm>
        </p:grpSpPr>
        <p:sp>
          <p:nvSpPr>
            <p:cNvPr id="22" name="テキスト ボックス 21">
              <a:extLst>
                <a:ext uri="{FF2B5EF4-FFF2-40B4-BE49-F238E27FC236}">
                  <a16:creationId xmlns:a16="http://schemas.microsoft.com/office/drawing/2014/main" id="{D5872A61-28B3-4BDA-8B11-DDF26543E404}"/>
                </a:ext>
              </a:extLst>
            </p:cNvPr>
            <p:cNvSpPr txBox="1"/>
            <p:nvPr/>
          </p:nvSpPr>
          <p:spPr>
            <a:xfrm>
              <a:off x="3466807" y="5140526"/>
              <a:ext cx="2617212" cy="886781"/>
            </a:xfrm>
            <a:prstGeom prst="rect">
              <a:avLst/>
            </a:prstGeom>
            <a:noFill/>
          </p:spPr>
          <p:txBody>
            <a:bodyPr wrap="square" rtlCol="0">
              <a:spAutoFit/>
            </a:bodyPr>
            <a:lstStyle/>
            <a:p>
              <a:r>
                <a:rPr lang="ja-JP" altLang="en-US" sz="1166" b="1" dirty="0">
                  <a:latin typeface="游明朝" panose="02020400000000000000" pitchFamily="18" charset="-128"/>
                  <a:ea typeface="游明朝" panose="02020400000000000000" pitchFamily="18" charset="-128"/>
                </a:rPr>
                <a:t>　</a:t>
              </a:r>
              <a:r>
                <a:rPr lang="en-US" altLang="ja-JP" sz="1166" b="1" dirty="0">
                  <a:latin typeface="游明朝" panose="02020400000000000000" pitchFamily="18" charset="-128"/>
                  <a:ea typeface="游明朝" panose="02020400000000000000" pitchFamily="18" charset="-128"/>
                </a:rPr>
                <a:t>CELLYNKAGE</a:t>
              </a:r>
              <a:r>
                <a:rPr lang="ja-JP" altLang="en-US" sz="1166" b="1" dirty="0">
                  <a:latin typeface="游明朝" panose="02020400000000000000" pitchFamily="18" charset="-128"/>
                  <a:ea typeface="游明朝" panose="02020400000000000000" pitchFamily="18" charset="-128"/>
                </a:rPr>
                <a:t>　</a:t>
              </a:r>
              <a:r>
                <a:rPr lang="en-US" altLang="ja-JP" sz="1166" b="1" dirty="0">
                  <a:latin typeface="游明朝" panose="02020400000000000000" pitchFamily="18" charset="-128"/>
                  <a:ea typeface="游明朝" panose="02020400000000000000" pitchFamily="18" charset="-128"/>
                </a:rPr>
                <a:t>【</a:t>
              </a:r>
              <a:r>
                <a:rPr lang="ja-JP" altLang="en-US" sz="1166" b="1" dirty="0">
                  <a:latin typeface="游明朝" panose="02020400000000000000" pitchFamily="18" charset="-128"/>
                  <a:ea typeface="游明朝" panose="02020400000000000000" pitchFamily="18" charset="-128"/>
                </a:rPr>
                <a:t>異性化糖</a:t>
              </a:r>
              <a:r>
                <a:rPr lang="en-US" altLang="ja-JP" sz="1166" b="1" dirty="0">
                  <a:latin typeface="游明朝" panose="02020400000000000000" pitchFamily="18" charset="-128"/>
                  <a:ea typeface="游明朝" panose="02020400000000000000" pitchFamily="18" charset="-128"/>
                </a:rPr>
                <a:t>】</a:t>
              </a:r>
              <a:endParaRPr lang="en-US" altLang="ja-JP" sz="1166"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お肌の細胞間コミュニケーションを強化することにより、皮膚組織の改善し、</a:t>
              </a:r>
              <a:endParaRPr lang="en-US" altLang="ja-JP" sz="999" dirty="0">
                <a:latin typeface="游明朝" panose="02020400000000000000" pitchFamily="18" charset="-128"/>
                <a:ea typeface="游明朝" panose="02020400000000000000" pitchFamily="18" charset="-128"/>
              </a:endParaRPr>
            </a:p>
            <a:p>
              <a:r>
                <a:rPr lang="ja-JP" altLang="en-US" sz="999" dirty="0">
                  <a:latin typeface="游明朝" panose="02020400000000000000" pitchFamily="18" charset="-128"/>
                  <a:ea typeface="游明朝" panose="02020400000000000000" pitchFamily="18" charset="-128"/>
                </a:rPr>
                <a:t>皮膚の</a:t>
              </a:r>
              <a:r>
                <a:rPr lang="ja-JP" altLang="en-US" sz="999" dirty="0">
                  <a:solidFill>
                    <a:srgbClr val="FF0000"/>
                  </a:solidFill>
                  <a:latin typeface="游明朝" panose="02020400000000000000" pitchFamily="18" charset="-128"/>
                  <a:ea typeface="游明朝" panose="02020400000000000000" pitchFamily="18" charset="-128"/>
                </a:rPr>
                <a:t>老化プロセスの加速を遅らせ予防</a:t>
              </a:r>
              <a:r>
                <a:rPr lang="ja-JP" altLang="en-US" sz="999" dirty="0">
                  <a:latin typeface="游明朝" panose="02020400000000000000" pitchFamily="18" charset="-128"/>
                  <a:ea typeface="游明朝" panose="02020400000000000000" pitchFamily="18" charset="-128"/>
                </a:rPr>
                <a:t>する。</a:t>
              </a:r>
              <a:endParaRPr lang="en-US" altLang="ja-JP" sz="999" dirty="0">
                <a:latin typeface="游明朝" panose="02020400000000000000" pitchFamily="18" charset="-128"/>
                <a:ea typeface="游明朝" panose="02020400000000000000" pitchFamily="18" charset="-128"/>
              </a:endParaRPr>
            </a:p>
          </p:txBody>
        </p:sp>
        <p:sp>
          <p:nvSpPr>
            <p:cNvPr id="33" name="四角形: 角を丸くする 32">
              <a:extLst>
                <a:ext uri="{FF2B5EF4-FFF2-40B4-BE49-F238E27FC236}">
                  <a16:creationId xmlns:a16="http://schemas.microsoft.com/office/drawing/2014/main" id="{A8BF20CA-435D-48E2-AA40-961787B4233C}"/>
                </a:ext>
              </a:extLst>
            </p:cNvPr>
            <p:cNvSpPr/>
            <p:nvPr/>
          </p:nvSpPr>
          <p:spPr>
            <a:xfrm>
              <a:off x="3488802" y="4989054"/>
              <a:ext cx="2630665"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四角形: 角を丸くする 33">
            <a:extLst>
              <a:ext uri="{FF2B5EF4-FFF2-40B4-BE49-F238E27FC236}">
                <a16:creationId xmlns:a16="http://schemas.microsoft.com/office/drawing/2014/main" id="{2E84FB49-39B7-4D50-A271-E964CAABD9CF}"/>
              </a:ext>
            </a:extLst>
          </p:cNvPr>
          <p:cNvSpPr/>
          <p:nvPr/>
        </p:nvSpPr>
        <p:spPr>
          <a:xfrm>
            <a:off x="6127420" y="5626323"/>
            <a:ext cx="3626180" cy="10850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A55A4DA2-3C77-49D5-A54B-75109738D47C}"/>
              </a:ext>
            </a:extLst>
          </p:cNvPr>
          <p:cNvGrpSpPr/>
          <p:nvPr/>
        </p:nvGrpSpPr>
        <p:grpSpPr>
          <a:xfrm>
            <a:off x="271560" y="1543544"/>
            <a:ext cx="1163873" cy="863627"/>
            <a:chOff x="374073" y="2083365"/>
            <a:chExt cx="1411979" cy="576064"/>
          </a:xfrm>
          <a:scene3d>
            <a:camera prst="orthographicFront">
              <a:rot lat="0" lon="0" rev="0"/>
            </a:camera>
            <a:lightRig rig="contrasting" dir="t">
              <a:rot lat="0" lon="0" rev="1500000"/>
            </a:lightRig>
          </a:scene3d>
        </p:grpSpPr>
        <p:sp>
          <p:nvSpPr>
            <p:cNvPr id="40" name="フローチャート: 準備 39">
              <a:extLst>
                <a:ext uri="{FF2B5EF4-FFF2-40B4-BE49-F238E27FC236}">
                  <a16:creationId xmlns:a16="http://schemas.microsoft.com/office/drawing/2014/main" id="{475F40E9-5AED-4F32-A321-8CD6D3BFCC1F}"/>
                </a:ext>
              </a:extLst>
            </p:cNvPr>
            <p:cNvSpPr/>
            <p:nvPr/>
          </p:nvSpPr>
          <p:spPr>
            <a:xfrm>
              <a:off x="374073" y="2083365"/>
              <a:ext cx="1210427" cy="576064"/>
            </a:xfrm>
            <a:prstGeom prst="flowChartPreparation">
              <a:avLst/>
            </a:prstGeom>
            <a:gradFill flip="none" rotWithShape="1">
              <a:gsLst>
                <a:gs pos="0">
                  <a:srgbClr val="DD8047">
                    <a:lumMod val="0"/>
                    <a:lumOff val="100000"/>
                  </a:srgbClr>
                </a:gs>
                <a:gs pos="35000">
                  <a:srgbClr val="DD8047">
                    <a:lumMod val="0"/>
                    <a:lumOff val="100000"/>
                  </a:srgbClr>
                </a:gs>
                <a:gs pos="100000">
                  <a:srgbClr val="DD8047">
                    <a:lumMod val="100000"/>
                  </a:srgbClr>
                </a:gs>
              </a:gsLst>
              <a:path path="circle">
                <a:fillToRect l="50000" t="-80000" r="50000" b="180000"/>
              </a:path>
              <a:tileRect/>
            </a:gra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1000" kern="0">
                <a:solidFill>
                  <a:prstClr val="black"/>
                </a:solidFill>
                <a:latin typeface="Calibri"/>
              </a:endParaRPr>
            </a:p>
          </p:txBody>
        </p:sp>
        <p:sp>
          <p:nvSpPr>
            <p:cNvPr id="41" name="テキスト ボックス 40">
              <a:extLst>
                <a:ext uri="{FF2B5EF4-FFF2-40B4-BE49-F238E27FC236}">
                  <a16:creationId xmlns:a16="http://schemas.microsoft.com/office/drawing/2014/main" id="{8E2C78B5-E4BC-4AE1-BFEE-80B88833B00A}"/>
                </a:ext>
              </a:extLst>
            </p:cNvPr>
            <p:cNvSpPr txBox="1"/>
            <p:nvPr/>
          </p:nvSpPr>
          <p:spPr>
            <a:xfrm>
              <a:off x="434309" y="2266829"/>
              <a:ext cx="1351743" cy="174501"/>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ヒト幹３０％</a:t>
              </a:r>
            </a:p>
          </p:txBody>
        </p:sp>
      </p:grpSp>
      <p:grpSp>
        <p:nvGrpSpPr>
          <p:cNvPr id="31" name="グループ化 30">
            <a:extLst>
              <a:ext uri="{FF2B5EF4-FFF2-40B4-BE49-F238E27FC236}">
                <a16:creationId xmlns:a16="http://schemas.microsoft.com/office/drawing/2014/main" id="{2EE5D47F-A03D-48BC-B2CC-8A160DF16EF9}"/>
              </a:ext>
            </a:extLst>
          </p:cNvPr>
          <p:cNvGrpSpPr/>
          <p:nvPr/>
        </p:nvGrpSpPr>
        <p:grpSpPr>
          <a:xfrm>
            <a:off x="1591305" y="1550363"/>
            <a:ext cx="1115252" cy="863627"/>
            <a:chOff x="374073" y="2083365"/>
            <a:chExt cx="1352994" cy="576064"/>
          </a:xfrm>
          <a:scene3d>
            <a:camera prst="orthographicFront">
              <a:rot lat="0" lon="0" rev="0"/>
            </a:camera>
            <a:lightRig rig="contrasting" dir="t">
              <a:rot lat="0" lon="0" rev="1500000"/>
            </a:lightRig>
          </a:scene3d>
        </p:grpSpPr>
        <p:sp>
          <p:nvSpPr>
            <p:cNvPr id="38" name="フローチャート: 準備 37">
              <a:extLst>
                <a:ext uri="{FF2B5EF4-FFF2-40B4-BE49-F238E27FC236}">
                  <a16:creationId xmlns:a16="http://schemas.microsoft.com/office/drawing/2014/main" id="{64EF60E3-8C40-49BE-951D-90CAEE0097C0}"/>
                </a:ext>
              </a:extLst>
            </p:cNvPr>
            <p:cNvSpPr/>
            <p:nvPr/>
          </p:nvSpPr>
          <p:spPr>
            <a:xfrm>
              <a:off x="374073" y="2083365"/>
              <a:ext cx="1210427" cy="576064"/>
            </a:xfrm>
            <a:prstGeom prst="flowChartPreparation">
              <a:avLst/>
            </a:prstGeom>
            <a:gradFill flip="none" rotWithShape="1">
              <a:gsLst>
                <a:gs pos="0">
                  <a:srgbClr val="DD8047">
                    <a:lumMod val="0"/>
                    <a:lumOff val="100000"/>
                  </a:srgbClr>
                </a:gs>
                <a:gs pos="35000">
                  <a:srgbClr val="DD8047">
                    <a:lumMod val="0"/>
                    <a:lumOff val="100000"/>
                  </a:srgbClr>
                </a:gs>
                <a:gs pos="100000">
                  <a:srgbClr val="DD8047">
                    <a:lumMod val="100000"/>
                  </a:srgbClr>
                </a:gs>
              </a:gsLst>
              <a:path path="circle">
                <a:fillToRect l="50000" t="-80000" r="50000" b="180000"/>
              </a:path>
              <a:tileRect/>
            </a:gra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1000" kern="0">
                <a:solidFill>
                  <a:prstClr val="black"/>
                </a:solidFill>
                <a:latin typeface="Calibri"/>
              </a:endParaRPr>
            </a:p>
          </p:txBody>
        </p:sp>
        <p:sp>
          <p:nvSpPr>
            <p:cNvPr id="39" name="テキスト ボックス 38">
              <a:extLst>
                <a:ext uri="{FF2B5EF4-FFF2-40B4-BE49-F238E27FC236}">
                  <a16:creationId xmlns:a16="http://schemas.microsoft.com/office/drawing/2014/main" id="{40D3F41F-F26E-458C-BFC9-E8133EAE7BC1}"/>
                </a:ext>
              </a:extLst>
            </p:cNvPr>
            <p:cNvSpPr txBox="1"/>
            <p:nvPr/>
          </p:nvSpPr>
          <p:spPr>
            <a:xfrm>
              <a:off x="375324" y="2266829"/>
              <a:ext cx="1351743" cy="298771"/>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真皮三大成分</a:t>
              </a:r>
              <a:endParaRPr lang="en-US" altLang="ja-JP" sz="1100" b="1" kern="0" dirty="0">
                <a:solidFill>
                  <a:prstClr val="black"/>
                </a:solidFill>
                <a:latin typeface="BIZ UDPゴシック" panose="020B0400000000000000" pitchFamily="50" charset="-128"/>
                <a:ea typeface="BIZ UDPゴシック" panose="020B0400000000000000" pitchFamily="50" charset="-128"/>
              </a:endParaRPr>
            </a:p>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 </a:t>
              </a:r>
              <a:r>
                <a:rPr lang="en-US" altLang="ja-JP" sz="1100" b="1" kern="0" dirty="0">
                  <a:solidFill>
                    <a:prstClr val="black"/>
                  </a:solidFill>
                  <a:latin typeface="BIZ UDPゴシック" panose="020B0400000000000000" pitchFamily="50" charset="-128"/>
                  <a:ea typeface="BIZ UDPゴシック" panose="020B0400000000000000" pitchFamily="50" charset="-128"/>
                </a:rPr>
                <a:t>※</a:t>
              </a:r>
              <a:r>
                <a:rPr lang="ja-JP" altLang="en-US" sz="1100" b="1" kern="0" dirty="0">
                  <a:solidFill>
                    <a:prstClr val="black"/>
                  </a:solidFill>
                  <a:latin typeface="BIZ UDPゴシック" panose="020B0400000000000000" pitchFamily="50" charset="-128"/>
                  <a:ea typeface="BIZ UDPゴシック" panose="020B0400000000000000" pitchFamily="50" charset="-128"/>
                </a:rPr>
                <a:t>１</a:t>
              </a:r>
              <a:endParaRPr lang="en-US" altLang="ja-JP" sz="1100" b="1" kern="0" dirty="0">
                <a:solidFill>
                  <a:prstClr val="black"/>
                </a:solidFill>
                <a:latin typeface="BIZ UDPゴシック" panose="020B0400000000000000" pitchFamily="50" charset="-128"/>
                <a:ea typeface="BIZ UDPゴシック" panose="020B0400000000000000" pitchFamily="50" charset="-128"/>
              </a:endParaRPr>
            </a:p>
          </p:txBody>
        </p:sp>
      </p:grpSp>
      <p:grpSp>
        <p:nvGrpSpPr>
          <p:cNvPr id="35" name="グループ化 34">
            <a:extLst>
              <a:ext uri="{FF2B5EF4-FFF2-40B4-BE49-F238E27FC236}">
                <a16:creationId xmlns:a16="http://schemas.microsoft.com/office/drawing/2014/main" id="{07B4C482-E2DA-48CE-ACA7-8E2FF01286EA}"/>
              </a:ext>
            </a:extLst>
          </p:cNvPr>
          <p:cNvGrpSpPr/>
          <p:nvPr/>
        </p:nvGrpSpPr>
        <p:grpSpPr>
          <a:xfrm>
            <a:off x="2911049" y="1553013"/>
            <a:ext cx="997736" cy="863627"/>
            <a:chOff x="374073" y="2083365"/>
            <a:chExt cx="1210427" cy="576064"/>
          </a:xfrm>
          <a:scene3d>
            <a:camera prst="orthographicFront">
              <a:rot lat="0" lon="0" rev="0"/>
            </a:camera>
            <a:lightRig rig="contrasting" dir="t">
              <a:rot lat="0" lon="0" rev="1500000"/>
            </a:lightRig>
          </a:scene3d>
        </p:grpSpPr>
        <p:sp>
          <p:nvSpPr>
            <p:cNvPr id="36" name="フローチャート: 準備 35">
              <a:extLst>
                <a:ext uri="{FF2B5EF4-FFF2-40B4-BE49-F238E27FC236}">
                  <a16:creationId xmlns:a16="http://schemas.microsoft.com/office/drawing/2014/main" id="{BD56A3D0-39A6-4CD3-9DF9-A6D292CE06E1}"/>
                </a:ext>
              </a:extLst>
            </p:cNvPr>
            <p:cNvSpPr/>
            <p:nvPr/>
          </p:nvSpPr>
          <p:spPr>
            <a:xfrm>
              <a:off x="374073" y="2083365"/>
              <a:ext cx="1210427" cy="576064"/>
            </a:xfrm>
            <a:prstGeom prst="flowChartPreparation">
              <a:avLst/>
            </a:prstGeom>
            <a:gradFill flip="none" rotWithShape="1">
              <a:gsLst>
                <a:gs pos="0">
                  <a:srgbClr val="DD8047">
                    <a:lumMod val="0"/>
                    <a:lumOff val="100000"/>
                  </a:srgbClr>
                </a:gs>
                <a:gs pos="35000">
                  <a:srgbClr val="DD8047">
                    <a:lumMod val="0"/>
                    <a:lumOff val="100000"/>
                  </a:srgbClr>
                </a:gs>
                <a:gs pos="100000">
                  <a:srgbClr val="DD8047">
                    <a:lumMod val="100000"/>
                  </a:srgbClr>
                </a:gs>
              </a:gsLst>
              <a:path path="circle">
                <a:fillToRect l="50000" t="-80000" r="50000" b="180000"/>
              </a:path>
              <a:tileRect/>
            </a:gradFill>
            <a:ln w="9525" cap="flat" cmpd="sng" algn="ctr">
              <a:noFill/>
              <a:prstDash val="solid"/>
            </a:ln>
            <a:effectLst>
              <a:outerShdw blurRad="149987" dist="250190" dir="8460000" algn="ctr">
                <a:srgbClr val="000000">
                  <a:alpha val="28000"/>
                </a:srgbClr>
              </a:outerShdw>
            </a:effectLst>
            <a:sp3d prstMaterial="metal">
              <a:bevelT w="88900" h="88900"/>
            </a:sp3d>
          </p:spPr>
          <p:txBody>
            <a:bodyPr rtlCol="0" anchor="ctr"/>
            <a:lstStyle/>
            <a:p>
              <a:pPr algn="ctr" defTabSz="510235">
                <a:defRPr/>
              </a:pPr>
              <a:endParaRPr lang="ja-JP" altLang="en-US" sz="1000" kern="0">
                <a:solidFill>
                  <a:prstClr val="black"/>
                </a:solidFill>
                <a:latin typeface="Calibri"/>
              </a:endParaRPr>
            </a:p>
          </p:txBody>
        </p:sp>
        <p:sp>
          <p:nvSpPr>
            <p:cNvPr id="37" name="テキスト ボックス 36">
              <a:extLst>
                <a:ext uri="{FF2B5EF4-FFF2-40B4-BE49-F238E27FC236}">
                  <a16:creationId xmlns:a16="http://schemas.microsoft.com/office/drawing/2014/main" id="{FCAD2C48-D2CB-4336-BFDB-2183C3709188}"/>
                </a:ext>
              </a:extLst>
            </p:cNvPr>
            <p:cNvSpPr txBox="1"/>
            <p:nvPr/>
          </p:nvSpPr>
          <p:spPr>
            <a:xfrm>
              <a:off x="507419" y="2263563"/>
              <a:ext cx="1077081" cy="298771"/>
            </a:xfrm>
            <a:prstGeom prst="rect">
              <a:avLst/>
            </a:prstGeom>
            <a:noFill/>
            <a:ln w="9525" cap="flat" cmpd="sng" algn="ctr">
              <a:noFill/>
              <a:prstDash val="solid"/>
            </a:ln>
            <a:effectLst>
              <a:outerShdw blurRad="149987" dist="250190" dir="8460000" algn="ctr">
                <a:srgbClr val="000000">
                  <a:alpha val="28000"/>
                </a:srgbClr>
              </a:outerShdw>
            </a:effectLst>
            <a:sp3d prstMaterial="metal">
              <a:bevelT w="88900" h="88900"/>
            </a:sp3d>
          </p:spPr>
          <p:txBody>
            <a:bodyPr wrap="square" rtlCol="0">
              <a:spAutoFit/>
            </a:bodyPr>
            <a:lstStyle/>
            <a:p>
              <a:pPr defTabSz="510235">
                <a:defRPr/>
              </a:pPr>
              <a:r>
                <a:rPr lang="ja-JP" altLang="en-US" sz="1100" b="1" kern="0" dirty="0">
                  <a:solidFill>
                    <a:prstClr val="black"/>
                  </a:solidFill>
                  <a:latin typeface="BIZ UDPゴシック" panose="020B0400000000000000" pitchFamily="50" charset="-128"/>
                  <a:ea typeface="BIZ UDPゴシック" panose="020B0400000000000000" pitchFamily="50" charset="-128"/>
                </a:rPr>
                <a:t>超高保湿</a:t>
              </a:r>
              <a:endParaRPr lang="en-US" altLang="ja-JP" sz="1100" b="1" kern="0" dirty="0">
                <a:solidFill>
                  <a:prstClr val="black"/>
                </a:solidFill>
                <a:latin typeface="BIZ UDPゴシック" panose="020B0400000000000000" pitchFamily="50" charset="-128"/>
                <a:ea typeface="BIZ UDPゴシック" panose="020B0400000000000000" pitchFamily="50" charset="-128"/>
              </a:endParaRPr>
            </a:p>
            <a:p>
              <a:pPr defTabSz="510235">
                <a:defRPr/>
              </a:pPr>
              <a:r>
                <a:rPr lang="en-US" altLang="ja-JP" sz="1100" b="1" kern="0" dirty="0">
                  <a:solidFill>
                    <a:prstClr val="black"/>
                  </a:solidFill>
                  <a:latin typeface="BIZ UDPゴシック" panose="020B0400000000000000" pitchFamily="50" charset="-128"/>
                  <a:ea typeface="BIZ UDPゴシック" panose="020B0400000000000000" pitchFamily="50" charset="-128"/>
                </a:rPr>
                <a:t>※</a:t>
              </a:r>
              <a:r>
                <a:rPr lang="ja-JP" altLang="en-US" sz="1100" b="1" kern="0" dirty="0">
                  <a:solidFill>
                    <a:prstClr val="black"/>
                  </a:solidFill>
                  <a:latin typeface="BIZ UDPゴシック" panose="020B0400000000000000" pitchFamily="50" charset="-128"/>
                  <a:ea typeface="BIZ UDPゴシック" panose="020B0400000000000000" pitchFamily="50" charset="-128"/>
                </a:rPr>
                <a:t>２</a:t>
              </a:r>
            </a:p>
          </p:txBody>
        </p:sp>
      </p:grpSp>
      <p:sp>
        <p:nvSpPr>
          <p:cNvPr id="42" name="フローチャート: 代替処理 41">
            <a:extLst>
              <a:ext uri="{FF2B5EF4-FFF2-40B4-BE49-F238E27FC236}">
                <a16:creationId xmlns:a16="http://schemas.microsoft.com/office/drawing/2014/main" id="{733C80E6-FCC2-4741-A575-B1F1DAC44955}"/>
              </a:ext>
            </a:extLst>
          </p:cNvPr>
          <p:cNvSpPr/>
          <p:nvPr/>
        </p:nvSpPr>
        <p:spPr>
          <a:xfrm>
            <a:off x="6124032" y="2597582"/>
            <a:ext cx="3584235" cy="2888074"/>
          </a:xfrm>
          <a:prstGeom prst="flowChartAlternateProcess">
            <a:avLst/>
          </a:prstGeom>
          <a:gradFill rotWithShape="1">
            <a:gsLst>
              <a:gs pos="0">
                <a:sysClr val="windowText" lastClr="000000">
                  <a:satMod val="100000"/>
                  <a:lumMod val="100000"/>
                </a:sysClr>
              </a:gs>
              <a:gs pos="50000">
                <a:sysClr val="windowText" lastClr="000000">
                  <a:shade val="99000"/>
                  <a:satMod val="105000"/>
                  <a:lumMod val="100000"/>
                </a:sysClr>
              </a:gs>
              <a:gs pos="100000">
                <a:sysClr val="windowText" lastClr="000000">
                  <a:shade val="98000"/>
                  <a:satMod val="105000"/>
                  <a:lumMod val="100000"/>
                </a:sysClr>
              </a:gs>
            </a:gsLst>
            <a:lin ang="5400000" scaled="0"/>
          </a:gra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txBody>
          <a:bodyPr rtlCol="0" anchor="ctr"/>
          <a:lstStyle/>
          <a:p>
            <a:pPr algn="ctr">
              <a:defRPr/>
            </a:pPr>
            <a:endParaRPr lang="ja-JP" altLang="en-US" kern="0">
              <a:solidFill>
                <a:prstClr val="white"/>
              </a:solidFill>
              <a:latin typeface="Avenir Next LT Pro" panose="02020404030301010803"/>
              <a:ea typeface="ＭＳ ゴシック" panose="020B0609070205080204" pitchFamily="49" charset="-128"/>
            </a:endParaRPr>
          </a:p>
        </p:txBody>
      </p:sp>
      <p:sp>
        <p:nvSpPr>
          <p:cNvPr id="43" name="テキスト ボックス 42">
            <a:extLst>
              <a:ext uri="{FF2B5EF4-FFF2-40B4-BE49-F238E27FC236}">
                <a16:creationId xmlns:a16="http://schemas.microsoft.com/office/drawing/2014/main" id="{FED5C54F-03C2-4814-8D6C-2C646623AE82}"/>
              </a:ext>
            </a:extLst>
          </p:cNvPr>
          <p:cNvSpPr txBox="1"/>
          <p:nvPr/>
        </p:nvSpPr>
        <p:spPr>
          <a:xfrm>
            <a:off x="6181998" y="2948537"/>
            <a:ext cx="3225322" cy="646331"/>
          </a:xfrm>
          <a:prstGeom prst="rect">
            <a:avLst/>
          </a:prstGeom>
          <a:noFill/>
        </p:spPr>
        <p:txBody>
          <a:bodyPr wrap="square" rtlCol="0">
            <a:spAutoFit/>
          </a:bodyPr>
          <a:lstStyle/>
          <a:p>
            <a:pPr algn="ctr" defTabSz="510235"/>
            <a:r>
              <a:rPr lang="en-US" altLang="ja-JP" sz="1200" dirty="0">
                <a:solidFill>
                  <a:srgbClr val="FFC000"/>
                </a:solidFill>
                <a:latin typeface="BIZ UDPゴシック" panose="020B0400000000000000" pitchFamily="50" charset="-128"/>
                <a:ea typeface="BIZ UDPゴシック" panose="020B0400000000000000" pitchFamily="50" charset="-128"/>
              </a:rPr>
              <a:t>【※</a:t>
            </a:r>
            <a:r>
              <a:rPr lang="ja-JP" altLang="en-US" sz="1200" dirty="0">
                <a:solidFill>
                  <a:srgbClr val="FFC000"/>
                </a:solidFill>
                <a:latin typeface="BIZ UDPゴシック" panose="020B0400000000000000" pitchFamily="50" charset="-128"/>
                <a:ea typeface="BIZ UDPゴシック" panose="020B0400000000000000" pitchFamily="50" charset="-128"/>
              </a:rPr>
              <a:t>１ 真皮三大成分</a:t>
            </a:r>
            <a:r>
              <a:rPr lang="en-US" altLang="ja-JP" sz="1200" dirty="0">
                <a:solidFill>
                  <a:srgbClr val="FFC000"/>
                </a:solidFill>
                <a:latin typeface="BIZ UDPゴシック" panose="020B0400000000000000" pitchFamily="50" charset="-128"/>
                <a:ea typeface="BIZ UDPゴシック" panose="020B0400000000000000" pitchFamily="50" charset="-128"/>
              </a:rPr>
              <a:t>】</a:t>
            </a:r>
          </a:p>
          <a:p>
            <a:pPr algn="ctr" defTabSz="510235"/>
            <a:r>
              <a:rPr lang="ja-JP" altLang="en-US" sz="1200" dirty="0">
                <a:solidFill>
                  <a:prstClr val="white">
                    <a:lumMod val="95000"/>
                  </a:prstClr>
                </a:solidFill>
                <a:latin typeface="BIZ UDPゴシック" panose="020B0400000000000000" pitchFamily="50" charset="-128"/>
                <a:ea typeface="BIZ UDPゴシック" panose="020B0400000000000000" pitchFamily="50" charset="-128"/>
              </a:rPr>
              <a:t>コラーゲン、エラスチン、ヒアルロン酸再構築。</a:t>
            </a:r>
            <a:endParaRPr lang="en-US" altLang="ja-JP" sz="1200" dirty="0">
              <a:solidFill>
                <a:prstClr val="white">
                  <a:lumMod val="95000"/>
                </a:prstClr>
              </a:solidFill>
              <a:latin typeface="BIZ UDPゴシック" panose="020B0400000000000000" pitchFamily="50" charset="-128"/>
              <a:ea typeface="BIZ UDPゴシック" panose="020B0400000000000000" pitchFamily="50" charset="-128"/>
            </a:endParaRPr>
          </a:p>
          <a:p>
            <a:pPr algn="ctr" defTabSz="510235"/>
            <a:r>
              <a:rPr lang="ja-JP" altLang="en-US" sz="1200" dirty="0">
                <a:solidFill>
                  <a:prstClr val="white">
                    <a:lumMod val="95000"/>
                  </a:prstClr>
                </a:solidFill>
                <a:latin typeface="BIZ UDPゴシック" panose="020B0400000000000000" pitchFamily="50" charset="-128"/>
                <a:ea typeface="BIZ UDPゴシック" panose="020B0400000000000000" pitchFamily="50" charset="-128"/>
              </a:rPr>
              <a:t>肌内部から修復ケア</a:t>
            </a:r>
          </a:p>
        </p:txBody>
      </p:sp>
      <p:sp>
        <p:nvSpPr>
          <p:cNvPr id="2" name="テキスト ボックス 1">
            <a:extLst>
              <a:ext uri="{FF2B5EF4-FFF2-40B4-BE49-F238E27FC236}">
                <a16:creationId xmlns:a16="http://schemas.microsoft.com/office/drawing/2014/main" id="{B22A71DF-7F77-4C4F-9534-9502551A8AA1}"/>
              </a:ext>
            </a:extLst>
          </p:cNvPr>
          <p:cNvSpPr txBox="1"/>
          <p:nvPr/>
        </p:nvSpPr>
        <p:spPr>
          <a:xfrm>
            <a:off x="6256732" y="4025820"/>
            <a:ext cx="3478673" cy="1169551"/>
          </a:xfrm>
          <a:prstGeom prst="rect">
            <a:avLst/>
          </a:prstGeom>
          <a:noFill/>
        </p:spPr>
        <p:txBody>
          <a:bodyPr wrap="square" rtlCol="0">
            <a:spAutoFit/>
          </a:bodyPr>
          <a:lstStyle/>
          <a:p>
            <a:pPr defTabSz="914400" fontAlgn="base">
              <a:spcBef>
                <a:spcPct val="0"/>
              </a:spcBef>
              <a:spcAft>
                <a:spcPct val="0"/>
              </a:spcAft>
              <a:defRPr/>
            </a:pPr>
            <a:r>
              <a:rPr kumimoji="1" lang="ja-JP" altLang="en-US" sz="1400" dirty="0">
                <a:solidFill>
                  <a:schemeClr val="bg1"/>
                </a:solidFill>
                <a:latin typeface="游明朝 Demibold" panose="02020600000000000000" pitchFamily="18" charset="-128"/>
                <a:ea typeface="游明朝 Demibold" panose="02020600000000000000" pitchFamily="18" charset="-128"/>
              </a:rPr>
              <a:t>〇肌バリア機能の再生・肌内部から修復</a:t>
            </a:r>
            <a:endParaRPr kumimoji="1" lang="en-US" altLang="ja-JP" sz="1400" dirty="0">
              <a:solidFill>
                <a:schemeClr val="bg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kumimoji="1" lang="en-US" altLang="ja-JP" sz="1400" dirty="0">
              <a:solidFill>
                <a:schemeClr val="bg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lang="ja-JP" altLang="en-US" sz="1400" dirty="0">
                <a:solidFill>
                  <a:schemeClr val="bg1"/>
                </a:solidFill>
                <a:latin typeface="游明朝 Demibold" panose="02020600000000000000" pitchFamily="18" charset="-128"/>
                <a:ea typeface="游明朝 Demibold" panose="02020600000000000000" pitchFamily="18" charset="-128"/>
              </a:rPr>
              <a:t>〇</a:t>
            </a:r>
            <a:r>
              <a:rPr kumimoji="1" lang="ja-JP" altLang="en-US" sz="1400" dirty="0">
                <a:solidFill>
                  <a:schemeClr val="bg1"/>
                </a:solidFill>
                <a:latin typeface="游明朝 Demibold" panose="02020600000000000000" pitchFamily="18" charset="-128"/>
                <a:ea typeface="游明朝 Demibold" panose="02020600000000000000" pitchFamily="18" charset="-128"/>
              </a:rPr>
              <a:t>お肌の組織改善・肌老化を予防</a:t>
            </a:r>
            <a:endParaRPr kumimoji="1" lang="en-US" altLang="ja-JP" sz="1400" dirty="0">
              <a:solidFill>
                <a:schemeClr val="bg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endParaRPr lang="en-US" altLang="ja-JP" sz="1400" dirty="0">
              <a:solidFill>
                <a:schemeClr val="bg1"/>
              </a:solidFill>
              <a:latin typeface="游明朝 Demibold" panose="02020600000000000000" pitchFamily="18" charset="-128"/>
              <a:ea typeface="游明朝 Demibold" panose="02020600000000000000" pitchFamily="18" charset="-128"/>
            </a:endParaRPr>
          </a:p>
          <a:p>
            <a:pPr defTabSz="914400" fontAlgn="base">
              <a:spcBef>
                <a:spcPct val="0"/>
              </a:spcBef>
              <a:spcAft>
                <a:spcPct val="0"/>
              </a:spcAft>
              <a:defRPr/>
            </a:pPr>
            <a:r>
              <a:rPr kumimoji="1" lang="ja-JP" altLang="en-US" sz="1400" dirty="0">
                <a:solidFill>
                  <a:schemeClr val="bg1"/>
                </a:solidFill>
                <a:latin typeface="游明朝 Demibold" panose="02020600000000000000" pitchFamily="18" charset="-128"/>
                <a:ea typeface="游明朝 Demibold" panose="02020600000000000000" pitchFamily="18" charset="-128"/>
              </a:rPr>
              <a:t>〇超高保湿・浸透力・高機能</a:t>
            </a:r>
            <a:endParaRPr kumimoji="1" lang="en-US" altLang="ja-JP" sz="1400" dirty="0">
              <a:solidFill>
                <a:schemeClr val="bg1"/>
              </a:solidFill>
              <a:latin typeface="游明朝 Demibold" panose="02020600000000000000" pitchFamily="18" charset="-128"/>
              <a:ea typeface="游明朝 Demibold" panose="02020600000000000000" pitchFamily="18" charset="-128"/>
            </a:endParaRPr>
          </a:p>
        </p:txBody>
      </p:sp>
      <p:pic>
        <p:nvPicPr>
          <p:cNvPr id="9" name="図 8">
            <a:extLst>
              <a:ext uri="{FF2B5EF4-FFF2-40B4-BE49-F238E27FC236}">
                <a16:creationId xmlns:a16="http://schemas.microsoft.com/office/drawing/2014/main" id="{48252823-7CD6-47AE-80AD-748118E2AA8C}"/>
              </a:ext>
            </a:extLst>
          </p:cNvPr>
          <p:cNvPicPr>
            <a:picLocks noChangeAspect="1"/>
          </p:cNvPicPr>
          <p:nvPr/>
        </p:nvPicPr>
        <p:blipFill rotWithShape="1">
          <a:blip r:embed="rId6"/>
          <a:srcRect l="1895" t="14206" r="68301" b="50000"/>
          <a:stretch/>
        </p:blipFill>
        <p:spPr>
          <a:xfrm>
            <a:off x="6260868" y="583678"/>
            <a:ext cx="3146452" cy="2013904"/>
          </a:xfrm>
          <a:prstGeom prst="rect">
            <a:avLst/>
          </a:prstGeom>
        </p:spPr>
      </p:pic>
      <p:sp>
        <p:nvSpPr>
          <p:cNvPr id="10" name="スライド番号プレースホルダー 9">
            <a:extLst>
              <a:ext uri="{FF2B5EF4-FFF2-40B4-BE49-F238E27FC236}">
                <a16:creationId xmlns:a16="http://schemas.microsoft.com/office/drawing/2014/main" id="{0EFF7FDB-0F27-4B9B-9A24-210D0AD35F6B}"/>
              </a:ext>
            </a:extLst>
          </p:cNvPr>
          <p:cNvSpPr>
            <a:spLocks noGrp="1"/>
          </p:cNvSpPr>
          <p:nvPr>
            <p:ph type="sldNum" sz="quarter" idx="12"/>
          </p:nvPr>
        </p:nvSpPr>
        <p:spPr/>
        <p:txBody>
          <a:bodyPr/>
          <a:lstStyle/>
          <a:p>
            <a:pPr rtl="0"/>
            <a:fld id="{34B7E4EF-A1BD-40F4-AB7B-04F084DD991D}" type="slidenum">
              <a:rPr lang="en-US" altLang="ja-JP" noProof="0" smtClean="0"/>
              <a:t>22</a:t>
            </a:fld>
            <a:endParaRPr lang="ja-JP" altLang="en-US" noProof="0" dirty="0"/>
          </a:p>
        </p:txBody>
      </p:sp>
    </p:spTree>
    <p:extLst>
      <p:ext uri="{BB962C8B-B14F-4D97-AF65-F5344CB8AC3E}">
        <p14:creationId xmlns:p14="http://schemas.microsoft.com/office/powerpoint/2010/main" val="212704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9495C8F8-B41C-4ACF-B94B-2AF58622AEB2}"/>
              </a:ext>
            </a:extLst>
          </p:cNvPr>
          <p:cNvSpPr/>
          <p:nvPr/>
        </p:nvSpPr>
        <p:spPr>
          <a:xfrm>
            <a:off x="636104" y="2507159"/>
            <a:ext cx="8602315" cy="19477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46"/>
          </a:p>
        </p:txBody>
      </p:sp>
      <p:sp>
        <p:nvSpPr>
          <p:cNvPr id="17" name="四角形: 角を丸くする 16">
            <a:extLst>
              <a:ext uri="{FF2B5EF4-FFF2-40B4-BE49-F238E27FC236}">
                <a16:creationId xmlns:a16="http://schemas.microsoft.com/office/drawing/2014/main" id="{594D54C0-46CC-4D21-8399-7D3833D400D5}"/>
              </a:ext>
            </a:extLst>
          </p:cNvPr>
          <p:cNvSpPr/>
          <p:nvPr/>
        </p:nvSpPr>
        <p:spPr>
          <a:xfrm>
            <a:off x="605424" y="548078"/>
            <a:ext cx="8632995" cy="18312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46"/>
          </a:p>
        </p:txBody>
      </p:sp>
      <p:sp>
        <p:nvSpPr>
          <p:cNvPr id="18" name="四角形: 角を丸くする 17">
            <a:extLst>
              <a:ext uri="{FF2B5EF4-FFF2-40B4-BE49-F238E27FC236}">
                <a16:creationId xmlns:a16="http://schemas.microsoft.com/office/drawing/2014/main" id="{43EB4CC1-60F8-415F-BAC1-660AB7529A75}"/>
              </a:ext>
            </a:extLst>
          </p:cNvPr>
          <p:cNvSpPr/>
          <p:nvPr/>
        </p:nvSpPr>
        <p:spPr>
          <a:xfrm>
            <a:off x="801090" y="2643934"/>
            <a:ext cx="2578593" cy="300877"/>
          </a:xfrm>
          <a:prstGeom prst="round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chemeClr val="bg1"/>
                </a:solidFill>
                <a:latin typeface="游明朝" panose="02020400000000000000" pitchFamily="18" charset="-128"/>
                <a:ea typeface="游明朝" panose="02020400000000000000" pitchFamily="18" charset="-128"/>
              </a:rPr>
              <a:t>整え・徹底的に守る　ゆらぎ肌のペアリング</a:t>
            </a:r>
          </a:p>
        </p:txBody>
      </p:sp>
      <p:pic>
        <p:nvPicPr>
          <p:cNvPr id="19" name="図 18">
            <a:extLst>
              <a:ext uri="{FF2B5EF4-FFF2-40B4-BE49-F238E27FC236}">
                <a16:creationId xmlns:a16="http://schemas.microsoft.com/office/drawing/2014/main" id="{00B5EA7D-5811-417B-A904-D87E38A9D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34" y="3143115"/>
            <a:ext cx="258828" cy="916763"/>
          </a:xfrm>
          <a:prstGeom prst="rect">
            <a:avLst/>
          </a:prstGeom>
        </p:spPr>
      </p:pic>
      <p:pic>
        <p:nvPicPr>
          <p:cNvPr id="20" name="図 19">
            <a:extLst>
              <a:ext uri="{FF2B5EF4-FFF2-40B4-BE49-F238E27FC236}">
                <a16:creationId xmlns:a16="http://schemas.microsoft.com/office/drawing/2014/main" id="{CC88E979-18C7-4BF4-A3DB-9518D5F9EF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2645" y="3170573"/>
            <a:ext cx="228689" cy="876652"/>
          </a:xfrm>
          <a:prstGeom prst="rect">
            <a:avLst/>
          </a:prstGeom>
        </p:spPr>
      </p:pic>
      <p:sp>
        <p:nvSpPr>
          <p:cNvPr id="22" name="テキスト ボックス 21">
            <a:extLst>
              <a:ext uri="{FF2B5EF4-FFF2-40B4-BE49-F238E27FC236}">
                <a16:creationId xmlns:a16="http://schemas.microsoft.com/office/drawing/2014/main" id="{98484BAE-FD30-493D-BEBA-35F2319D98B5}"/>
              </a:ext>
            </a:extLst>
          </p:cNvPr>
          <p:cNvSpPr txBox="1"/>
          <p:nvPr/>
        </p:nvSpPr>
        <p:spPr>
          <a:xfrm>
            <a:off x="795045" y="4130921"/>
            <a:ext cx="3060773" cy="242374"/>
          </a:xfrm>
          <a:prstGeom prst="rect">
            <a:avLst/>
          </a:prstGeom>
          <a:noFill/>
          <a:ln>
            <a:noFill/>
          </a:ln>
        </p:spPr>
        <p:txBody>
          <a:bodyPr wrap="square" rtlCol="0">
            <a:spAutoFit/>
          </a:bodyPr>
          <a:lstStyle/>
          <a:p>
            <a:r>
              <a:rPr lang="ja-JP" altLang="en-US" sz="975" dirty="0">
                <a:latin typeface="游明朝 Demibold" panose="02020600000000000000" pitchFamily="18" charset="-128"/>
                <a:ea typeface="游明朝 Demibold" panose="02020600000000000000" pitchFamily="18" charset="-128"/>
              </a:rPr>
              <a:t>センシティブセラム</a:t>
            </a:r>
            <a:r>
              <a:rPr lang="en-US" altLang="ja-JP" sz="975" dirty="0">
                <a:latin typeface="游明朝 Demibold" panose="02020600000000000000" pitchFamily="18" charset="-128"/>
                <a:ea typeface="游明朝 Demibold" panose="02020600000000000000" pitchFamily="18" charset="-128"/>
              </a:rPr>
              <a:t>N×</a:t>
            </a:r>
            <a:r>
              <a:rPr lang="ja-JP" altLang="en-US" sz="975" dirty="0">
                <a:latin typeface="游明朝 Demibold" panose="02020600000000000000" pitchFamily="18" charset="-128"/>
                <a:ea typeface="游明朝 Demibold" panose="02020600000000000000" pitchFamily="18" charset="-128"/>
              </a:rPr>
              <a:t>ベリーミューンセラム</a:t>
            </a:r>
            <a:r>
              <a:rPr lang="en-US" altLang="ja-JP" sz="975" dirty="0">
                <a:latin typeface="游明朝 Demibold" panose="02020600000000000000" pitchFamily="18" charset="-128"/>
                <a:ea typeface="游明朝 Demibold" panose="02020600000000000000" pitchFamily="18" charset="-128"/>
              </a:rPr>
              <a:t>N</a:t>
            </a:r>
            <a:endParaRPr lang="ja-JP" altLang="en-US" sz="975" dirty="0">
              <a:latin typeface="游明朝 Demibold" panose="02020600000000000000" pitchFamily="18" charset="-128"/>
              <a:ea typeface="游明朝 Demibold" panose="02020600000000000000" pitchFamily="18" charset="-128"/>
            </a:endParaRPr>
          </a:p>
        </p:txBody>
      </p:sp>
      <p:pic>
        <p:nvPicPr>
          <p:cNvPr id="9" name="図 8">
            <a:extLst>
              <a:ext uri="{FF2B5EF4-FFF2-40B4-BE49-F238E27FC236}">
                <a16:creationId xmlns:a16="http://schemas.microsoft.com/office/drawing/2014/main" id="{D519B4C5-70FF-4FFF-A917-B7FA7EE08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200" y="5427317"/>
            <a:ext cx="382567" cy="651347"/>
          </a:xfrm>
          <a:prstGeom prst="rect">
            <a:avLst/>
          </a:prstGeom>
        </p:spPr>
      </p:pic>
      <p:sp>
        <p:nvSpPr>
          <p:cNvPr id="12" name="四角形: 角を丸くする 11">
            <a:extLst>
              <a:ext uri="{FF2B5EF4-FFF2-40B4-BE49-F238E27FC236}">
                <a16:creationId xmlns:a16="http://schemas.microsoft.com/office/drawing/2014/main" id="{D04E1B05-19A7-4D32-8892-4C4DD3E3AB8F}"/>
              </a:ext>
            </a:extLst>
          </p:cNvPr>
          <p:cNvSpPr/>
          <p:nvPr/>
        </p:nvSpPr>
        <p:spPr>
          <a:xfrm>
            <a:off x="862237" y="4812643"/>
            <a:ext cx="2502645" cy="295234"/>
          </a:xfrm>
          <a:prstGeom prst="roundRect">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chemeClr val="bg1"/>
                </a:solidFill>
                <a:latin typeface="游明朝" panose="02020400000000000000" pitchFamily="18" charset="-128"/>
                <a:ea typeface="游明朝" panose="02020400000000000000" pitchFamily="18" charset="-128"/>
              </a:rPr>
              <a:t>年齢肌への集中アプローチ　　ペアリング</a:t>
            </a:r>
          </a:p>
        </p:txBody>
      </p:sp>
      <p:sp>
        <p:nvSpPr>
          <p:cNvPr id="3" name="テキスト ボックス 2">
            <a:extLst>
              <a:ext uri="{FF2B5EF4-FFF2-40B4-BE49-F238E27FC236}">
                <a16:creationId xmlns:a16="http://schemas.microsoft.com/office/drawing/2014/main" id="{F89D0DA1-970F-4BA9-AE6A-F15771271753}"/>
              </a:ext>
            </a:extLst>
          </p:cNvPr>
          <p:cNvSpPr txBox="1"/>
          <p:nvPr/>
        </p:nvSpPr>
        <p:spPr>
          <a:xfrm>
            <a:off x="3990290" y="5030468"/>
            <a:ext cx="4871786" cy="951030"/>
          </a:xfrm>
          <a:prstGeom prst="rect">
            <a:avLst/>
          </a:prstGeom>
          <a:noFill/>
        </p:spPr>
        <p:txBody>
          <a:bodyPr wrap="square" rtlCol="0">
            <a:spAutoFit/>
          </a:bodyPr>
          <a:lstStyle/>
          <a:p>
            <a:r>
              <a:rPr lang="ja-JP" altLang="en-US" sz="930" dirty="0">
                <a:latin typeface="游明朝" panose="02020400000000000000" pitchFamily="18" charset="-128"/>
                <a:ea typeface="游明朝" panose="02020400000000000000" pitchFamily="18" charset="-128"/>
              </a:rPr>
              <a:t>シミ・しわ・タルミなどの多くの悩みが混在してきたら、ステムファインの出番！</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ヒト幹細胞培養液を３０％も高配合したステムファインはお肌の栄養ドリンク！</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お肌の根本を改善し、眠っている細胞を活性化させ、さらにリフトセラム</a:t>
            </a:r>
            <a:r>
              <a:rPr lang="en-US" altLang="ja-JP" sz="930" dirty="0">
                <a:latin typeface="游明朝" panose="02020400000000000000" pitchFamily="18" charset="-128"/>
                <a:ea typeface="游明朝" panose="02020400000000000000" pitchFamily="18" charset="-128"/>
              </a:rPr>
              <a:t>N</a:t>
            </a:r>
            <a:r>
              <a:rPr lang="ja-JP" altLang="en-US" sz="930" dirty="0">
                <a:latin typeface="游明朝" panose="02020400000000000000" pitchFamily="18" charset="-128"/>
                <a:ea typeface="游明朝" panose="02020400000000000000" pitchFamily="18" charset="-128"/>
              </a:rPr>
              <a:t>で細胞の幹にアプローチ！</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ハリ弾力成分をダブルで注入することで、シワやたるみ・毛穴までスピーディに改善♪</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眠っている細胞をよみがえれ！最強ペアリング・・・</a:t>
            </a:r>
            <a:endParaRPr lang="en-US" altLang="ja-JP" sz="930" dirty="0">
              <a:latin typeface="游明朝" panose="02020400000000000000" pitchFamily="18" charset="-128"/>
              <a:ea typeface="游明朝" panose="02020400000000000000" pitchFamily="18" charset="-128"/>
            </a:endParaRPr>
          </a:p>
        </p:txBody>
      </p:sp>
      <p:sp>
        <p:nvSpPr>
          <p:cNvPr id="11" name="テキスト ボックス 10">
            <a:extLst>
              <a:ext uri="{FF2B5EF4-FFF2-40B4-BE49-F238E27FC236}">
                <a16:creationId xmlns:a16="http://schemas.microsoft.com/office/drawing/2014/main" id="{7641BB68-B013-43F4-8C0B-30DDA726BC03}"/>
              </a:ext>
            </a:extLst>
          </p:cNvPr>
          <p:cNvSpPr txBox="1"/>
          <p:nvPr/>
        </p:nvSpPr>
        <p:spPr>
          <a:xfrm>
            <a:off x="817700" y="6161900"/>
            <a:ext cx="2946987" cy="242374"/>
          </a:xfrm>
          <a:prstGeom prst="rect">
            <a:avLst/>
          </a:prstGeom>
          <a:noFill/>
          <a:ln>
            <a:noFill/>
          </a:ln>
        </p:spPr>
        <p:txBody>
          <a:bodyPr wrap="square" rtlCol="0">
            <a:spAutoFit/>
          </a:bodyPr>
          <a:lstStyle/>
          <a:p>
            <a:r>
              <a:rPr lang="ja-JP" altLang="en-US" sz="975" dirty="0">
                <a:latin typeface="游明朝 Demibold" panose="02020600000000000000" pitchFamily="18" charset="-128"/>
                <a:ea typeface="游明朝 Demibold" panose="02020600000000000000" pitchFamily="18" charset="-128"/>
              </a:rPr>
              <a:t>ステムファインセラム</a:t>
            </a:r>
            <a:r>
              <a:rPr lang="en-US" altLang="ja-JP" sz="975" dirty="0">
                <a:latin typeface="游明朝 Demibold" panose="02020600000000000000" pitchFamily="18" charset="-128"/>
                <a:ea typeface="游明朝 Demibold" panose="02020600000000000000" pitchFamily="18" charset="-128"/>
              </a:rPr>
              <a:t>N×</a:t>
            </a:r>
            <a:r>
              <a:rPr lang="ja-JP" altLang="en-US" sz="975" dirty="0">
                <a:latin typeface="游明朝 Demibold" panose="02020600000000000000" pitchFamily="18" charset="-128"/>
                <a:ea typeface="游明朝 Demibold" panose="02020600000000000000" pitchFamily="18" charset="-128"/>
              </a:rPr>
              <a:t>リフトセラム</a:t>
            </a:r>
            <a:r>
              <a:rPr lang="en-US" altLang="ja-JP" sz="975" dirty="0">
                <a:latin typeface="游明朝 Demibold" panose="02020600000000000000" pitchFamily="18" charset="-128"/>
                <a:ea typeface="游明朝 Demibold" panose="02020600000000000000" pitchFamily="18" charset="-128"/>
              </a:rPr>
              <a:t>N</a:t>
            </a:r>
            <a:endParaRPr lang="ja-JP" altLang="en-US" sz="975" dirty="0">
              <a:latin typeface="游明朝 Demibold" panose="02020600000000000000" pitchFamily="18" charset="-128"/>
              <a:ea typeface="游明朝 Demibold" panose="02020600000000000000" pitchFamily="18" charset="-128"/>
            </a:endParaRPr>
          </a:p>
        </p:txBody>
      </p:sp>
      <p:sp>
        <p:nvSpPr>
          <p:cNvPr id="15" name="四角形: 角を丸くする 14">
            <a:extLst>
              <a:ext uri="{FF2B5EF4-FFF2-40B4-BE49-F238E27FC236}">
                <a16:creationId xmlns:a16="http://schemas.microsoft.com/office/drawing/2014/main" id="{4A2C1239-9AB5-49B5-BE56-1C6EB1C7F28F}"/>
              </a:ext>
            </a:extLst>
          </p:cNvPr>
          <p:cNvSpPr/>
          <p:nvPr/>
        </p:nvSpPr>
        <p:spPr>
          <a:xfrm>
            <a:off x="605424" y="4557942"/>
            <a:ext cx="8632995" cy="18078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46"/>
          </a:p>
        </p:txBody>
      </p:sp>
      <p:sp>
        <p:nvSpPr>
          <p:cNvPr id="23" name="テキスト ボックス 22">
            <a:extLst>
              <a:ext uri="{FF2B5EF4-FFF2-40B4-BE49-F238E27FC236}">
                <a16:creationId xmlns:a16="http://schemas.microsoft.com/office/drawing/2014/main" id="{237307D6-528B-4922-8A91-D4A94A2BCCFF}"/>
              </a:ext>
            </a:extLst>
          </p:cNvPr>
          <p:cNvSpPr txBox="1"/>
          <p:nvPr/>
        </p:nvSpPr>
        <p:spPr>
          <a:xfrm>
            <a:off x="3855819" y="2721608"/>
            <a:ext cx="5217000" cy="1380378"/>
          </a:xfrm>
          <a:prstGeom prst="rect">
            <a:avLst/>
          </a:prstGeom>
          <a:noFill/>
        </p:spPr>
        <p:txBody>
          <a:bodyPr wrap="square" rtlCol="0">
            <a:spAutoFit/>
          </a:bodyPr>
          <a:lstStyle/>
          <a:p>
            <a:r>
              <a:rPr lang="ja-JP" altLang="en-US" sz="930" dirty="0">
                <a:latin typeface="游明朝" panose="02020400000000000000" pitchFamily="18" charset="-128"/>
                <a:ea typeface="游明朝" panose="02020400000000000000" pitchFamily="18" charset="-128"/>
              </a:rPr>
              <a:t>季節の変わり目、乾燥からもお肌は不安定になります。</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不安定肌はお肌の中が乾燥し、外からの刺激も受けやすくなり</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肌荒れの原因に。</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赤み・炎症、ニキビなどストレス肌を内部からコントロールするセンシティブセラム</a:t>
            </a:r>
            <a:r>
              <a:rPr lang="en-US" altLang="ja-JP" sz="930" dirty="0">
                <a:latin typeface="游明朝" panose="02020400000000000000" pitchFamily="18" charset="-128"/>
                <a:ea typeface="游明朝" panose="02020400000000000000" pitchFamily="18" charset="-128"/>
              </a:rPr>
              <a:t>N</a:t>
            </a:r>
            <a:r>
              <a:rPr lang="ja-JP" altLang="en-US" sz="930" dirty="0">
                <a:latin typeface="游明朝" panose="02020400000000000000" pitchFamily="18" charset="-128"/>
                <a:ea typeface="游明朝" panose="02020400000000000000" pitchFamily="18" charset="-128"/>
              </a:rPr>
              <a:t>で肌内環境を整えマイナス肌をプラスのお肌へと導きます・</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お肌の中でヒアルロン酸を生成し、お肌を奥からプルプルの肌へ。</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同時にベリーミューンセラム</a:t>
            </a:r>
            <a:r>
              <a:rPr lang="en-US" altLang="ja-JP" sz="930" dirty="0">
                <a:latin typeface="游明朝" panose="02020400000000000000" pitchFamily="18" charset="-128"/>
                <a:ea typeface="游明朝" panose="02020400000000000000" pitchFamily="18" charset="-128"/>
              </a:rPr>
              <a:t>N</a:t>
            </a:r>
            <a:r>
              <a:rPr lang="ja-JP" altLang="en-US" sz="930" dirty="0">
                <a:latin typeface="游明朝" panose="02020400000000000000" pitchFamily="18" charset="-128"/>
                <a:ea typeface="游明朝" panose="02020400000000000000" pitchFamily="18" charset="-128"/>
              </a:rPr>
              <a:t>は外的刺激からお肌を守ってくれる肌のボディーガード！</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お肌の免疫力を強化し、美肌菌まで増やし、</a:t>
            </a:r>
            <a:r>
              <a:rPr lang="en-US" altLang="ja-JP" sz="930" dirty="0">
                <a:latin typeface="游明朝" panose="02020400000000000000" pitchFamily="18" charset="-128"/>
                <a:ea typeface="游明朝" panose="02020400000000000000" pitchFamily="18" charset="-128"/>
              </a:rPr>
              <a:t>1</a:t>
            </a:r>
            <a:r>
              <a:rPr lang="ja-JP" altLang="en-US" sz="930" dirty="0">
                <a:latin typeface="游明朝" panose="02020400000000000000" pitchFamily="18" charset="-128"/>
                <a:ea typeface="游明朝" panose="02020400000000000000" pitchFamily="18" charset="-128"/>
              </a:rPr>
              <a:t>年中美しい肌に。</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お肌の中・外から徹底的に守り悩み知らずの肌へ・・・</a:t>
            </a:r>
            <a:endParaRPr lang="en-US" altLang="ja-JP" sz="930" dirty="0">
              <a:latin typeface="游明朝" panose="02020400000000000000" pitchFamily="18" charset="-128"/>
              <a:ea typeface="游明朝" panose="02020400000000000000" pitchFamily="18" charset="-128"/>
            </a:endParaRPr>
          </a:p>
        </p:txBody>
      </p:sp>
      <p:sp>
        <p:nvSpPr>
          <p:cNvPr id="24" name="四角形: 角を丸くする 23">
            <a:extLst>
              <a:ext uri="{FF2B5EF4-FFF2-40B4-BE49-F238E27FC236}">
                <a16:creationId xmlns:a16="http://schemas.microsoft.com/office/drawing/2014/main" id="{6EAB912B-5D86-4ADD-A8F8-7D86D1C03FB1}"/>
              </a:ext>
            </a:extLst>
          </p:cNvPr>
          <p:cNvSpPr/>
          <p:nvPr/>
        </p:nvSpPr>
        <p:spPr>
          <a:xfrm>
            <a:off x="887996" y="626202"/>
            <a:ext cx="2451129" cy="301121"/>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chemeClr val="bg1"/>
                </a:solidFill>
                <a:latin typeface="游明朝" panose="02020400000000000000" pitchFamily="18" charset="-128"/>
                <a:ea typeface="游明朝" panose="02020400000000000000" pitchFamily="18" charset="-128"/>
              </a:rPr>
              <a:t>ブライトケアに集中したいペアリング</a:t>
            </a:r>
          </a:p>
        </p:txBody>
      </p:sp>
      <p:pic>
        <p:nvPicPr>
          <p:cNvPr id="25" name="図 24">
            <a:extLst>
              <a:ext uri="{FF2B5EF4-FFF2-40B4-BE49-F238E27FC236}">
                <a16:creationId xmlns:a16="http://schemas.microsoft.com/office/drawing/2014/main" id="{936EFAA5-A38C-4ACD-8F11-7DE1884079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742" y="1116967"/>
            <a:ext cx="251999" cy="902195"/>
          </a:xfrm>
          <a:prstGeom prst="rect">
            <a:avLst/>
          </a:prstGeom>
        </p:spPr>
      </p:pic>
      <p:pic>
        <p:nvPicPr>
          <p:cNvPr id="26" name="図 25">
            <a:extLst>
              <a:ext uri="{FF2B5EF4-FFF2-40B4-BE49-F238E27FC236}">
                <a16:creationId xmlns:a16="http://schemas.microsoft.com/office/drawing/2014/main" id="{B235E08C-73AB-4492-8B67-683B11A05F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14064" y="1108518"/>
            <a:ext cx="251998" cy="876619"/>
          </a:xfrm>
          <a:prstGeom prst="rect">
            <a:avLst/>
          </a:prstGeom>
        </p:spPr>
      </p:pic>
      <p:sp>
        <p:nvSpPr>
          <p:cNvPr id="27" name="乗算記号 26">
            <a:extLst>
              <a:ext uri="{FF2B5EF4-FFF2-40B4-BE49-F238E27FC236}">
                <a16:creationId xmlns:a16="http://schemas.microsoft.com/office/drawing/2014/main" id="{00F392C6-F987-4DEF-B128-5AAD827956E6}"/>
              </a:ext>
            </a:extLst>
          </p:cNvPr>
          <p:cNvSpPr/>
          <p:nvPr/>
        </p:nvSpPr>
        <p:spPr>
          <a:xfrm>
            <a:off x="1827234" y="1360312"/>
            <a:ext cx="294337" cy="459198"/>
          </a:xfrm>
          <a:prstGeom prst="mathMultiply">
            <a:avLst>
              <a:gd name="adj1" fmla="val 16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46"/>
          </a:p>
        </p:txBody>
      </p:sp>
      <p:sp>
        <p:nvSpPr>
          <p:cNvPr id="28" name="テキスト ボックス 27">
            <a:extLst>
              <a:ext uri="{FF2B5EF4-FFF2-40B4-BE49-F238E27FC236}">
                <a16:creationId xmlns:a16="http://schemas.microsoft.com/office/drawing/2014/main" id="{6DA1D473-802E-4C32-B728-E81042C4600A}"/>
              </a:ext>
            </a:extLst>
          </p:cNvPr>
          <p:cNvSpPr txBox="1"/>
          <p:nvPr/>
        </p:nvSpPr>
        <p:spPr>
          <a:xfrm>
            <a:off x="795045" y="2057771"/>
            <a:ext cx="2599524" cy="242374"/>
          </a:xfrm>
          <a:prstGeom prst="rect">
            <a:avLst/>
          </a:prstGeom>
          <a:noFill/>
          <a:ln>
            <a:noFill/>
          </a:ln>
        </p:spPr>
        <p:txBody>
          <a:bodyPr wrap="square" rtlCol="0">
            <a:spAutoFit/>
          </a:bodyPr>
          <a:lstStyle/>
          <a:p>
            <a:r>
              <a:rPr lang="ja-JP" altLang="en-US" sz="975" dirty="0">
                <a:latin typeface="游明朝 Demibold" panose="02020600000000000000" pitchFamily="18" charset="-128"/>
                <a:ea typeface="游明朝 Demibold" panose="02020600000000000000" pitchFamily="18" charset="-128"/>
              </a:rPr>
              <a:t>ターンクリアセラム</a:t>
            </a:r>
            <a:r>
              <a:rPr lang="en-US" altLang="ja-JP" sz="975" dirty="0">
                <a:latin typeface="游明朝 Demibold" panose="02020600000000000000" pitchFamily="18" charset="-128"/>
                <a:ea typeface="游明朝 Demibold" panose="02020600000000000000" pitchFamily="18" charset="-128"/>
              </a:rPr>
              <a:t>N×</a:t>
            </a:r>
            <a:r>
              <a:rPr lang="ja-JP" altLang="en-US" sz="975" dirty="0">
                <a:latin typeface="游明朝 Demibold" panose="02020600000000000000" pitchFamily="18" charset="-128"/>
                <a:ea typeface="游明朝 Demibold" panose="02020600000000000000" pitchFamily="18" charset="-128"/>
              </a:rPr>
              <a:t>ブライトセラム</a:t>
            </a:r>
            <a:r>
              <a:rPr lang="en-US" altLang="ja-JP" sz="975" dirty="0">
                <a:latin typeface="游明朝 Demibold" panose="02020600000000000000" pitchFamily="18" charset="-128"/>
                <a:ea typeface="游明朝 Demibold" panose="02020600000000000000" pitchFamily="18" charset="-128"/>
              </a:rPr>
              <a:t>N</a:t>
            </a:r>
            <a:endParaRPr lang="ja-JP" altLang="en-US" sz="975" dirty="0">
              <a:latin typeface="游明朝 Demibold" panose="02020600000000000000" pitchFamily="18" charset="-128"/>
              <a:ea typeface="游明朝 Demibold" panose="02020600000000000000" pitchFamily="18" charset="-128"/>
            </a:endParaRPr>
          </a:p>
        </p:txBody>
      </p:sp>
      <p:sp>
        <p:nvSpPr>
          <p:cNvPr id="29" name="テキスト ボックス 28">
            <a:extLst>
              <a:ext uri="{FF2B5EF4-FFF2-40B4-BE49-F238E27FC236}">
                <a16:creationId xmlns:a16="http://schemas.microsoft.com/office/drawing/2014/main" id="{F7EC2C59-DC03-4803-97CD-873EECB412B8}"/>
              </a:ext>
            </a:extLst>
          </p:cNvPr>
          <p:cNvSpPr txBox="1"/>
          <p:nvPr/>
        </p:nvSpPr>
        <p:spPr>
          <a:xfrm>
            <a:off x="3779548" y="756349"/>
            <a:ext cx="5293271" cy="1523494"/>
          </a:xfrm>
          <a:prstGeom prst="rect">
            <a:avLst/>
          </a:prstGeom>
          <a:noFill/>
        </p:spPr>
        <p:txBody>
          <a:bodyPr wrap="square" rtlCol="0">
            <a:spAutoFit/>
          </a:bodyPr>
          <a:lstStyle/>
          <a:p>
            <a:r>
              <a:rPr lang="ja-JP" altLang="en-US" sz="930" dirty="0">
                <a:latin typeface="游明朝" panose="02020400000000000000" pitchFamily="18" charset="-128"/>
                <a:ea typeface="游明朝" panose="02020400000000000000" pitchFamily="18" charset="-128"/>
              </a:rPr>
              <a:t>美白を効果的に行いたいなら、ターンクリア</a:t>
            </a:r>
            <a:r>
              <a:rPr lang="en-US" altLang="ja-JP" sz="930" dirty="0">
                <a:latin typeface="游明朝" panose="02020400000000000000" pitchFamily="18" charset="-128"/>
                <a:ea typeface="游明朝" panose="02020400000000000000" pitchFamily="18" charset="-128"/>
              </a:rPr>
              <a:t>×</a:t>
            </a:r>
            <a:r>
              <a:rPr lang="ja-JP" altLang="en-US" sz="930" dirty="0">
                <a:latin typeface="游明朝" panose="02020400000000000000" pitchFamily="18" charset="-128"/>
                <a:ea typeface="游明朝" panose="02020400000000000000" pitchFamily="18" charset="-128"/>
              </a:rPr>
              <a:t>ブライトセラム</a:t>
            </a:r>
            <a:r>
              <a:rPr lang="en-US" altLang="ja-JP" sz="930" dirty="0">
                <a:latin typeface="游明朝" panose="02020400000000000000" pitchFamily="18" charset="-128"/>
                <a:ea typeface="游明朝" panose="02020400000000000000" pitchFamily="18" charset="-128"/>
              </a:rPr>
              <a:t>N!</a:t>
            </a:r>
          </a:p>
          <a:p>
            <a:r>
              <a:rPr lang="ja-JP" altLang="en-US" sz="930" dirty="0">
                <a:latin typeface="游明朝" panose="02020400000000000000" pitchFamily="18" charset="-128"/>
                <a:ea typeface="游明朝" panose="02020400000000000000" pitchFamily="18" charset="-128"/>
              </a:rPr>
              <a:t>ツルツルの陶器肌へ導きます。</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ターンクリアセラム</a:t>
            </a:r>
            <a:r>
              <a:rPr lang="en-US" altLang="ja-JP" sz="930" dirty="0">
                <a:latin typeface="游明朝" panose="02020400000000000000" pitchFamily="18" charset="-128"/>
                <a:ea typeface="游明朝" panose="02020400000000000000" pitchFamily="18" charset="-128"/>
              </a:rPr>
              <a:t>N</a:t>
            </a:r>
            <a:r>
              <a:rPr lang="ja-JP" altLang="en-US" sz="930" dirty="0">
                <a:latin typeface="游明朝" panose="02020400000000000000" pitchFamily="18" charset="-128"/>
                <a:ea typeface="游明朝" panose="02020400000000000000" pitchFamily="18" charset="-128"/>
              </a:rPr>
              <a:t>の優しいピーリングと酵素の作用でお肌の老廃物を取り除き、ムラのない統一感のある透明肌に。</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後のスキンケアがグングンお肌に浸透し、ターンオーバーも正常化します。</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同時にブライトセラム</a:t>
            </a:r>
            <a:r>
              <a:rPr lang="en-US" altLang="ja-JP" sz="930" dirty="0">
                <a:latin typeface="游明朝" panose="02020400000000000000" pitchFamily="18" charset="-128"/>
                <a:ea typeface="游明朝" panose="02020400000000000000" pitchFamily="18" charset="-128"/>
              </a:rPr>
              <a:t>N</a:t>
            </a:r>
            <a:r>
              <a:rPr lang="ja-JP" altLang="en-US" sz="930" dirty="0">
                <a:latin typeface="游明朝" panose="02020400000000000000" pitchFamily="18" charset="-128"/>
                <a:ea typeface="游明朝" panose="02020400000000000000" pitchFamily="18" charset="-128"/>
              </a:rPr>
              <a:t>の美白成分がメラノサイトに直行し</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シミの原因となるチロシナーゼ酵素の発現を長時間抑え、</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オートファジー機能でシミの予防まで。</a:t>
            </a:r>
            <a:endParaRPr lang="en-US" altLang="ja-JP" sz="930" dirty="0">
              <a:latin typeface="游明朝" panose="02020400000000000000" pitchFamily="18" charset="-128"/>
              <a:ea typeface="游明朝" panose="02020400000000000000" pitchFamily="18" charset="-128"/>
            </a:endParaRPr>
          </a:p>
          <a:p>
            <a:r>
              <a:rPr lang="ja-JP" altLang="en-US" sz="930" dirty="0">
                <a:latin typeface="游明朝" panose="02020400000000000000" pitchFamily="18" charset="-128"/>
                <a:ea typeface="游明朝" panose="02020400000000000000" pitchFamily="18" charset="-128"/>
              </a:rPr>
              <a:t>ヒト幹細胞培養液でしっかりとお肌の生まれ変わりをサポートしシミにならないように排出のお手伝い。</a:t>
            </a:r>
            <a:endParaRPr lang="en-US" altLang="ja-JP" sz="930" dirty="0">
              <a:latin typeface="游明朝" panose="02020400000000000000" pitchFamily="18" charset="-128"/>
              <a:ea typeface="游明朝" panose="02020400000000000000" pitchFamily="18" charset="-128"/>
            </a:endParaRPr>
          </a:p>
        </p:txBody>
      </p:sp>
      <p:sp>
        <p:nvSpPr>
          <p:cNvPr id="30" name="乗算記号 29">
            <a:extLst>
              <a:ext uri="{FF2B5EF4-FFF2-40B4-BE49-F238E27FC236}">
                <a16:creationId xmlns:a16="http://schemas.microsoft.com/office/drawing/2014/main" id="{39BDFEA3-9625-42FB-9C46-B55442FF7A1F}"/>
              </a:ext>
            </a:extLst>
          </p:cNvPr>
          <p:cNvSpPr/>
          <p:nvPr/>
        </p:nvSpPr>
        <p:spPr>
          <a:xfrm>
            <a:off x="1809883" y="5508926"/>
            <a:ext cx="379437" cy="498644"/>
          </a:xfrm>
          <a:prstGeom prst="mathMultiply">
            <a:avLst>
              <a:gd name="adj1" fmla="val 16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46"/>
          </a:p>
        </p:txBody>
      </p:sp>
      <p:pic>
        <p:nvPicPr>
          <p:cNvPr id="32" name="図 31" descr="時計 が含まれている画像&#10;&#10;自動的に生成された説明">
            <a:extLst>
              <a:ext uri="{FF2B5EF4-FFF2-40B4-BE49-F238E27FC236}">
                <a16:creationId xmlns:a16="http://schemas.microsoft.com/office/drawing/2014/main" id="{E0626C64-C370-4C91-8443-D1241652F1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2157" y="5207095"/>
            <a:ext cx="230556" cy="864301"/>
          </a:xfrm>
          <a:prstGeom prst="rect">
            <a:avLst/>
          </a:prstGeom>
        </p:spPr>
      </p:pic>
      <p:sp>
        <p:nvSpPr>
          <p:cNvPr id="33" name="乗算記号 32">
            <a:extLst>
              <a:ext uri="{FF2B5EF4-FFF2-40B4-BE49-F238E27FC236}">
                <a16:creationId xmlns:a16="http://schemas.microsoft.com/office/drawing/2014/main" id="{A8E095D8-6CB9-415E-A7F0-FDBA0DB8CB99}"/>
              </a:ext>
            </a:extLst>
          </p:cNvPr>
          <p:cNvSpPr/>
          <p:nvPr/>
        </p:nvSpPr>
        <p:spPr>
          <a:xfrm>
            <a:off x="1925392" y="3409408"/>
            <a:ext cx="294337" cy="459198"/>
          </a:xfrm>
          <a:prstGeom prst="mathMultiply">
            <a:avLst>
              <a:gd name="adj1" fmla="val 161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46"/>
          </a:p>
        </p:txBody>
      </p:sp>
      <p:sp>
        <p:nvSpPr>
          <p:cNvPr id="2" name="スライド番号プレースホルダー 1">
            <a:extLst>
              <a:ext uri="{FF2B5EF4-FFF2-40B4-BE49-F238E27FC236}">
                <a16:creationId xmlns:a16="http://schemas.microsoft.com/office/drawing/2014/main" id="{35956FD2-4051-4223-B6EC-E77B86085214}"/>
              </a:ext>
            </a:extLst>
          </p:cNvPr>
          <p:cNvSpPr>
            <a:spLocks noGrp="1"/>
          </p:cNvSpPr>
          <p:nvPr>
            <p:ph type="sldNum" sz="quarter" idx="12"/>
          </p:nvPr>
        </p:nvSpPr>
        <p:spPr/>
        <p:txBody>
          <a:bodyPr/>
          <a:lstStyle/>
          <a:p>
            <a:pPr rtl="0"/>
            <a:fld id="{34B7E4EF-A1BD-40F4-AB7B-04F084DD991D}" type="slidenum">
              <a:rPr lang="en-US" altLang="ja-JP" noProof="0" smtClean="0"/>
              <a:t>23</a:t>
            </a:fld>
            <a:endParaRPr lang="ja-JP" altLang="en-US" noProof="0" dirty="0"/>
          </a:p>
        </p:txBody>
      </p:sp>
    </p:spTree>
    <p:extLst>
      <p:ext uri="{BB962C8B-B14F-4D97-AF65-F5344CB8AC3E}">
        <p14:creationId xmlns:p14="http://schemas.microsoft.com/office/powerpoint/2010/main" val="72658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346A8-E782-44A5-B615-1C10F80AE968}"/>
              </a:ext>
            </a:extLst>
          </p:cNvPr>
          <p:cNvSpPr txBox="1">
            <a:spLocks/>
          </p:cNvSpPr>
          <p:nvPr/>
        </p:nvSpPr>
        <p:spPr>
          <a:xfrm>
            <a:off x="288235" y="118610"/>
            <a:ext cx="932953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892336" rtl="0" eaLnBrk="1" latinLnBrk="0" hangingPunct="1">
              <a:lnSpc>
                <a:spcPct val="90000"/>
              </a:lnSpc>
              <a:spcBef>
                <a:spcPct val="0"/>
              </a:spcBef>
              <a:buNone/>
              <a:defRPr kumimoji="1" sz="4294" kern="1200">
                <a:solidFill>
                  <a:schemeClr val="tx1"/>
                </a:solidFill>
                <a:latin typeface="+mj-lt"/>
                <a:ea typeface="+mj-ea"/>
                <a:cs typeface="+mj-cs"/>
              </a:defRPr>
            </a:lvl1pPr>
          </a:lstStyle>
          <a:p>
            <a:pPr algn="ctr"/>
            <a:r>
              <a:rPr lang="ja-JP" altLang="en-US" sz="3200" dirty="0">
                <a:solidFill>
                  <a:srgbClr val="7030A0"/>
                </a:solidFill>
                <a:latin typeface="BIZ UDP明朝 Medium" panose="02020500000000000000" pitchFamily="18" charset="-128"/>
                <a:ea typeface="BIZ UDP明朝 Medium" panose="02020500000000000000" pitchFamily="18" charset="-128"/>
              </a:rPr>
              <a:t>実年齢より何歳　若く見られたい？　　</a:t>
            </a:r>
          </a:p>
        </p:txBody>
      </p:sp>
      <p:pic>
        <p:nvPicPr>
          <p:cNvPr id="3" name="図 2">
            <a:extLst>
              <a:ext uri="{FF2B5EF4-FFF2-40B4-BE49-F238E27FC236}">
                <a16:creationId xmlns:a16="http://schemas.microsoft.com/office/drawing/2014/main" id="{59561F4D-49B7-469F-B962-6E06DCE3D0FE}"/>
              </a:ext>
            </a:extLst>
          </p:cNvPr>
          <p:cNvPicPr>
            <a:picLocks noChangeAspect="1"/>
          </p:cNvPicPr>
          <p:nvPr/>
        </p:nvPicPr>
        <p:blipFill rotWithShape="1">
          <a:blip r:embed="rId2"/>
          <a:srcRect l="24483" t="28335" r="24013" b="7906"/>
          <a:stretch/>
        </p:blipFill>
        <p:spPr>
          <a:xfrm>
            <a:off x="901147" y="1232452"/>
            <a:ext cx="7894175" cy="5208106"/>
          </a:xfrm>
          <a:prstGeom prst="rect">
            <a:avLst/>
          </a:prstGeom>
        </p:spPr>
      </p:pic>
      <p:sp>
        <p:nvSpPr>
          <p:cNvPr id="4" name="スライド番号プレースホルダー 3">
            <a:extLst>
              <a:ext uri="{FF2B5EF4-FFF2-40B4-BE49-F238E27FC236}">
                <a16:creationId xmlns:a16="http://schemas.microsoft.com/office/drawing/2014/main" id="{CC6F8685-6CEF-4923-86D6-ECE574D24278}"/>
              </a:ext>
            </a:extLst>
          </p:cNvPr>
          <p:cNvSpPr>
            <a:spLocks noGrp="1"/>
          </p:cNvSpPr>
          <p:nvPr>
            <p:ph type="sldNum" sz="quarter" idx="12"/>
          </p:nvPr>
        </p:nvSpPr>
        <p:spPr/>
        <p:txBody>
          <a:bodyPr/>
          <a:lstStyle/>
          <a:p>
            <a:fld id="{54905810-29E7-4186-8A67-025090DE4DA6}" type="slidenum">
              <a:rPr kumimoji="1" lang="ja-JP" altLang="en-US" smtClean="0"/>
              <a:t>3</a:t>
            </a:fld>
            <a:endParaRPr kumimoji="1" lang="ja-JP" altLang="en-US"/>
          </a:p>
        </p:txBody>
      </p:sp>
    </p:spTree>
    <p:extLst>
      <p:ext uri="{BB962C8B-B14F-4D97-AF65-F5344CB8AC3E}">
        <p14:creationId xmlns:p14="http://schemas.microsoft.com/office/powerpoint/2010/main" val="31662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346A8-E782-44A5-B615-1C10F80AE968}"/>
              </a:ext>
            </a:extLst>
          </p:cNvPr>
          <p:cNvSpPr txBox="1">
            <a:spLocks/>
          </p:cNvSpPr>
          <p:nvPr/>
        </p:nvSpPr>
        <p:spPr>
          <a:xfrm>
            <a:off x="288235" y="118609"/>
            <a:ext cx="932953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892336" rtl="0" eaLnBrk="1" latinLnBrk="0" hangingPunct="1">
              <a:lnSpc>
                <a:spcPct val="90000"/>
              </a:lnSpc>
              <a:spcBef>
                <a:spcPct val="0"/>
              </a:spcBef>
              <a:buNone/>
              <a:defRPr kumimoji="1" sz="4294" kern="1200">
                <a:solidFill>
                  <a:schemeClr val="tx1"/>
                </a:solidFill>
                <a:latin typeface="+mj-lt"/>
                <a:ea typeface="+mj-ea"/>
                <a:cs typeface="+mj-cs"/>
              </a:defRPr>
            </a:lvl1pPr>
          </a:lstStyle>
          <a:p>
            <a:pPr algn="ctr"/>
            <a:r>
              <a:rPr lang="ja-JP" altLang="en-US" sz="3200" dirty="0">
                <a:solidFill>
                  <a:srgbClr val="7030A0"/>
                </a:solidFill>
                <a:latin typeface="BIZ UDP明朝 Medium" panose="02020500000000000000" pitchFamily="18" charset="-128"/>
                <a:ea typeface="BIZ UDP明朝 Medium" panose="02020500000000000000" pitchFamily="18" charset="-128"/>
              </a:rPr>
              <a:t>エステ業界は、今どうなっているのか？　　</a:t>
            </a:r>
          </a:p>
        </p:txBody>
      </p:sp>
      <p:pic>
        <p:nvPicPr>
          <p:cNvPr id="4" name="図 3">
            <a:extLst>
              <a:ext uri="{FF2B5EF4-FFF2-40B4-BE49-F238E27FC236}">
                <a16:creationId xmlns:a16="http://schemas.microsoft.com/office/drawing/2014/main" id="{4DE9516A-AE24-4C11-AF85-B51DE47B8AF9}"/>
              </a:ext>
            </a:extLst>
          </p:cNvPr>
          <p:cNvPicPr>
            <a:picLocks noChangeAspect="1"/>
          </p:cNvPicPr>
          <p:nvPr/>
        </p:nvPicPr>
        <p:blipFill rotWithShape="1">
          <a:blip r:embed="rId2"/>
          <a:srcRect l="23919" t="38531" r="23827" b="1017"/>
          <a:stretch/>
        </p:blipFill>
        <p:spPr>
          <a:xfrm>
            <a:off x="482170" y="1113182"/>
            <a:ext cx="8941660" cy="5512903"/>
          </a:xfrm>
          <a:prstGeom prst="rect">
            <a:avLst/>
          </a:prstGeom>
        </p:spPr>
      </p:pic>
      <p:sp>
        <p:nvSpPr>
          <p:cNvPr id="3" name="スライド番号プレースホルダー 2">
            <a:extLst>
              <a:ext uri="{FF2B5EF4-FFF2-40B4-BE49-F238E27FC236}">
                <a16:creationId xmlns:a16="http://schemas.microsoft.com/office/drawing/2014/main" id="{0B0CEF72-1D8E-47CC-9B97-30C4B7B5B9C9}"/>
              </a:ext>
            </a:extLst>
          </p:cNvPr>
          <p:cNvSpPr>
            <a:spLocks noGrp="1"/>
          </p:cNvSpPr>
          <p:nvPr>
            <p:ph type="sldNum" sz="quarter" idx="12"/>
          </p:nvPr>
        </p:nvSpPr>
        <p:spPr/>
        <p:txBody>
          <a:bodyPr/>
          <a:lstStyle/>
          <a:p>
            <a:fld id="{54905810-29E7-4186-8A67-025090DE4DA6}" type="slidenum">
              <a:rPr kumimoji="1" lang="ja-JP" altLang="en-US" smtClean="0"/>
              <a:t>4</a:t>
            </a:fld>
            <a:endParaRPr kumimoji="1" lang="ja-JP" altLang="en-US"/>
          </a:p>
        </p:txBody>
      </p:sp>
    </p:spTree>
    <p:extLst>
      <p:ext uri="{BB962C8B-B14F-4D97-AF65-F5344CB8AC3E}">
        <p14:creationId xmlns:p14="http://schemas.microsoft.com/office/powerpoint/2010/main" val="3214310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346A8-E782-44A5-B615-1C10F80AE968}"/>
              </a:ext>
            </a:extLst>
          </p:cNvPr>
          <p:cNvSpPr txBox="1">
            <a:spLocks/>
          </p:cNvSpPr>
          <p:nvPr/>
        </p:nvSpPr>
        <p:spPr>
          <a:xfrm>
            <a:off x="288235" y="118610"/>
            <a:ext cx="932953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892336" rtl="0" eaLnBrk="1" latinLnBrk="0" hangingPunct="1">
              <a:lnSpc>
                <a:spcPct val="90000"/>
              </a:lnSpc>
              <a:spcBef>
                <a:spcPct val="0"/>
              </a:spcBef>
              <a:buNone/>
              <a:defRPr kumimoji="1" sz="4294" kern="1200">
                <a:solidFill>
                  <a:schemeClr val="tx1"/>
                </a:solidFill>
                <a:latin typeface="+mj-lt"/>
                <a:ea typeface="+mj-ea"/>
                <a:cs typeface="+mj-cs"/>
              </a:defRPr>
            </a:lvl1pPr>
          </a:lstStyle>
          <a:p>
            <a:pPr algn="ctr"/>
            <a:r>
              <a:rPr lang="ja-JP" altLang="en-US" sz="3200" dirty="0">
                <a:solidFill>
                  <a:srgbClr val="7030A0"/>
                </a:solidFill>
                <a:latin typeface="BIZ UDP明朝 Medium" panose="02020500000000000000" pitchFamily="18" charset="-128"/>
                <a:ea typeface="BIZ UDP明朝 Medium" panose="02020500000000000000" pitchFamily="18" charset="-128"/>
              </a:rPr>
              <a:t>フェイシャルサロンの市場動向　　</a:t>
            </a:r>
          </a:p>
        </p:txBody>
      </p:sp>
      <p:graphicFrame>
        <p:nvGraphicFramePr>
          <p:cNvPr id="5" name="グラフ 4">
            <a:extLst>
              <a:ext uri="{FF2B5EF4-FFF2-40B4-BE49-F238E27FC236}">
                <a16:creationId xmlns:a16="http://schemas.microsoft.com/office/drawing/2014/main" id="{EE6394FC-0DE5-4C5E-8DAE-40555D54FF31}"/>
              </a:ext>
            </a:extLst>
          </p:cNvPr>
          <p:cNvGraphicFramePr/>
          <p:nvPr>
            <p:extLst>
              <p:ext uri="{D42A27DB-BD31-4B8C-83A1-F6EECF244321}">
                <p14:modId xmlns:p14="http://schemas.microsoft.com/office/powerpoint/2010/main" val="3813615418"/>
              </p:ext>
            </p:extLst>
          </p:nvPr>
        </p:nvGraphicFramePr>
        <p:xfrm>
          <a:off x="394252" y="3348014"/>
          <a:ext cx="3872948" cy="33913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a:extLst>
              <a:ext uri="{FF2B5EF4-FFF2-40B4-BE49-F238E27FC236}">
                <a16:creationId xmlns:a16="http://schemas.microsoft.com/office/drawing/2014/main" id="{1A84ACCD-7C65-48F8-A883-5674B8F829A0}"/>
              </a:ext>
            </a:extLst>
          </p:cNvPr>
          <p:cNvGraphicFramePr/>
          <p:nvPr>
            <p:extLst>
              <p:ext uri="{D42A27DB-BD31-4B8C-83A1-F6EECF244321}">
                <p14:modId xmlns:p14="http://schemas.microsoft.com/office/powerpoint/2010/main" val="1253479725"/>
              </p:ext>
            </p:extLst>
          </p:nvPr>
        </p:nvGraphicFramePr>
        <p:xfrm>
          <a:off x="5332896" y="3348014"/>
          <a:ext cx="4420705" cy="3391376"/>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a:extLst>
              <a:ext uri="{FF2B5EF4-FFF2-40B4-BE49-F238E27FC236}">
                <a16:creationId xmlns:a16="http://schemas.microsoft.com/office/drawing/2014/main" id="{5B2940E6-56CE-4C40-A51A-789CF2BA6B4B}"/>
              </a:ext>
            </a:extLst>
          </p:cNvPr>
          <p:cNvSpPr txBox="1"/>
          <p:nvPr/>
        </p:nvSpPr>
        <p:spPr>
          <a:xfrm>
            <a:off x="2885110" y="4611757"/>
            <a:ext cx="1113182" cy="646331"/>
          </a:xfrm>
          <a:prstGeom prst="rect">
            <a:avLst/>
          </a:prstGeom>
          <a:noFill/>
        </p:spPr>
        <p:txBody>
          <a:bodyPr wrap="square" rtlCol="0">
            <a:spAutoFit/>
          </a:bodyPr>
          <a:lstStyle/>
          <a:p>
            <a:r>
              <a:rPr kumimoji="1" lang="ja-JP" altLang="en-US" sz="1800" b="1" dirty="0">
                <a:solidFill>
                  <a:srgbClr val="FF0000"/>
                </a:solidFill>
              </a:rPr>
              <a:t>美顔市場３９％</a:t>
            </a:r>
          </a:p>
        </p:txBody>
      </p:sp>
      <p:sp>
        <p:nvSpPr>
          <p:cNvPr id="6" name="テキスト ボックス 5">
            <a:extLst>
              <a:ext uri="{FF2B5EF4-FFF2-40B4-BE49-F238E27FC236}">
                <a16:creationId xmlns:a16="http://schemas.microsoft.com/office/drawing/2014/main" id="{0E318A66-86B1-4947-864A-1F383927011F}"/>
              </a:ext>
            </a:extLst>
          </p:cNvPr>
          <p:cNvSpPr txBox="1"/>
          <p:nvPr/>
        </p:nvSpPr>
        <p:spPr>
          <a:xfrm>
            <a:off x="1583634" y="5353879"/>
            <a:ext cx="1113182" cy="594650"/>
          </a:xfrm>
          <a:prstGeom prst="rect">
            <a:avLst/>
          </a:prstGeom>
          <a:noFill/>
        </p:spPr>
        <p:txBody>
          <a:bodyPr wrap="square" rtlCol="0">
            <a:spAutoFit/>
          </a:bodyPr>
          <a:lstStyle/>
          <a:p>
            <a:r>
              <a:rPr kumimoji="1" lang="ja-JP" altLang="en-US" dirty="0"/>
              <a:t>脱毛市場</a:t>
            </a:r>
            <a:r>
              <a:rPr kumimoji="1" lang="en-US" altLang="ja-JP" dirty="0"/>
              <a:t>31.8</a:t>
            </a:r>
            <a:r>
              <a:rPr kumimoji="1" lang="ja-JP" altLang="en-US" dirty="0"/>
              <a:t>％</a:t>
            </a:r>
          </a:p>
        </p:txBody>
      </p:sp>
      <p:sp>
        <p:nvSpPr>
          <p:cNvPr id="7" name="テキスト ボックス 6">
            <a:extLst>
              <a:ext uri="{FF2B5EF4-FFF2-40B4-BE49-F238E27FC236}">
                <a16:creationId xmlns:a16="http://schemas.microsoft.com/office/drawing/2014/main" id="{9D295BE0-73BE-4533-B2C6-52642A79B18B}"/>
              </a:ext>
            </a:extLst>
          </p:cNvPr>
          <p:cNvSpPr txBox="1"/>
          <p:nvPr/>
        </p:nvSpPr>
        <p:spPr>
          <a:xfrm>
            <a:off x="258416" y="1138779"/>
            <a:ext cx="9223513" cy="2101601"/>
          </a:xfrm>
          <a:prstGeom prst="rect">
            <a:avLst/>
          </a:prstGeom>
          <a:noFill/>
        </p:spPr>
        <p:txBody>
          <a:bodyPr wrap="square" rtlCol="0">
            <a:spAutoFit/>
          </a:bodyPr>
          <a:lstStyle/>
          <a:p>
            <a:r>
              <a:rPr kumimoji="1" lang="ja-JP" altLang="en-US" dirty="0"/>
              <a:t>エステティック施術市場は、専門サロンだけではなく、美容室・ネイルサロン・フットケアサロン・化粧品販売店などにも併設され、その裾野を広げています。</a:t>
            </a:r>
            <a:endParaRPr kumimoji="1" lang="en-US" altLang="ja-JP" dirty="0"/>
          </a:p>
          <a:p>
            <a:r>
              <a:rPr kumimoji="1" lang="ja-JP" altLang="en-US" dirty="0"/>
              <a:t>フェイシャルサロン市場は巨大市場を形成しています。痩身・ボディ・脱毛などの施術に比べて</a:t>
            </a:r>
            <a:endParaRPr kumimoji="1" lang="en-US" altLang="ja-JP" dirty="0"/>
          </a:p>
          <a:p>
            <a:r>
              <a:rPr kumimoji="1" lang="ja-JP" altLang="en-US" dirty="0"/>
              <a:t>フェイシャルケアはエステ初心者が最初に体験する入口になる場合が多く、そこからのリピート率が高いのも特徴です。</a:t>
            </a:r>
            <a:endParaRPr kumimoji="1" lang="en-US" altLang="ja-JP" dirty="0"/>
          </a:p>
          <a:p>
            <a:r>
              <a:rPr kumimoji="1" lang="ja-JP" altLang="en-US" dirty="0"/>
              <a:t>フェイシャルケアはトリートメントの結果が分かりやすい事、女性の大多数が常に顔のスキンケアを行っているためにトリートメントを受ける事に抵抗がないこと、若さ、美しさに関係するのは顔の印象が大きいことが挙げられます。</a:t>
            </a:r>
            <a:endParaRPr kumimoji="1" lang="en-US" altLang="ja-JP" dirty="0"/>
          </a:p>
        </p:txBody>
      </p:sp>
      <p:sp>
        <p:nvSpPr>
          <p:cNvPr id="3" name="スライド番号プレースホルダー 2">
            <a:extLst>
              <a:ext uri="{FF2B5EF4-FFF2-40B4-BE49-F238E27FC236}">
                <a16:creationId xmlns:a16="http://schemas.microsoft.com/office/drawing/2014/main" id="{29829C40-D2CD-4516-8652-0DDE57346F20}"/>
              </a:ext>
            </a:extLst>
          </p:cNvPr>
          <p:cNvSpPr>
            <a:spLocks noGrp="1"/>
          </p:cNvSpPr>
          <p:nvPr>
            <p:ph type="sldNum" sz="quarter" idx="12"/>
          </p:nvPr>
        </p:nvSpPr>
        <p:spPr/>
        <p:txBody>
          <a:bodyPr/>
          <a:lstStyle/>
          <a:p>
            <a:fld id="{54905810-29E7-4186-8A67-025090DE4DA6}" type="slidenum">
              <a:rPr kumimoji="1" lang="ja-JP" altLang="en-US" smtClean="0"/>
              <a:t>5</a:t>
            </a:fld>
            <a:endParaRPr kumimoji="1" lang="ja-JP" altLang="en-US"/>
          </a:p>
        </p:txBody>
      </p:sp>
    </p:spTree>
    <p:extLst>
      <p:ext uri="{BB962C8B-B14F-4D97-AF65-F5344CB8AC3E}">
        <p14:creationId xmlns:p14="http://schemas.microsoft.com/office/powerpoint/2010/main" val="69031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descr="ワインの瓶&#10;&#10;自動的に生成された説明">
            <a:extLst>
              <a:ext uri="{FF2B5EF4-FFF2-40B4-BE49-F238E27FC236}">
                <a16:creationId xmlns:a16="http://schemas.microsoft.com/office/drawing/2014/main" id="{6E7245F9-04B8-4AC8-AB61-DB1143F4FD70}"/>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t="24925" b="27262"/>
          <a:stretch/>
        </p:blipFill>
        <p:spPr>
          <a:xfrm>
            <a:off x="1" y="1"/>
            <a:ext cx="9905999" cy="6858000"/>
          </a:xfrm>
          <a:prstGeom prst="rect">
            <a:avLst/>
          </a:prstGeom>
        </p:spPr>
      </p:pic>
      <p:pic>
        <p:nvPicPr>
          <p:cNvPr id="2" name="図 1" descr="挿絵 が含まれている画像&#10;&#10;自動的に生成された説明">
            <a:extLst>
              <a:ext uri="{FF2B5EF4-FFF2-40B4-BE49-F238E27FC236}">
                <a16:creationId xmlns:a16="http://schemas.microsoft.com/office/drawing/2014/main" id="{48781B00-7546-4D27-846A-EB41E369EAA5}"/>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357808" y="245614"/>
            <a:ext cx="1884159" cy="712123"/>
          </a:xfrm>
          <a:prstGeom prst="rect">
            <a:avLst/>
          </a:prstGeom>
        </p:spPr>
      </p:pic>
      <p:sp>
        <p:nvSpPr>
          <p:cNvPr id="10" name="タイトル 1">
            <a:extLst>
              <a:ext uri="{FF2B5EF4-FFF2-40B4-BE49-F238E27FC236}">
                <a16:creationId xmlns:a16="http://schemas.microsoft.com/office/drawing/2014/main" id="{D2346E75-754D-4551-8EE6-BD12BD7AD436}"/>
              </a:ext>
            </a:extLst>
          </p:cNvPr>
          <p:cNvSpPr txBox="1">
            <a:spLocks/>
          </p:cNvSpPr>
          <p:nvPr/>
        </p:nvSpPr>
        <p:spPr>
          <a:xfrm>
            <a:off x="5084271" y="462976"/>
            <a:ext cx="4960878" cy="678401"/>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r>
              <a:rPr lang="ja-JP" altLang="en-US" sz="2800" dirty="0">
                <a:ln w="0">
                  <a:solidFill>
                    <a:srgbClr val="002060"/>
                  </a:solidFill>
                </a:ln>
                <a:effectLst>
                  <a:reflection blurRad="6350" stA="53000" endA="300" endPos="35500" dir="5400000" sy="-90000" algn="bl" rotWithShape="0"/>
                </a:effectLst>
                <a:latin typeface="游明朝 Demibold" panose="02020600000000000000" pitchFamily="18" charset="-128"/>
                <a:ea typeface="游明朝 Demibold" panose="02020600000000000000" pitchFamily="18" charset="-128"/>
              </a:rPr>
              <a:t>お悩み別　</a:t>
            </a:r>
            <a:r>
              <a:rPr lang="en-US" altLang="ja-JP" sz="2800" dirty="0">
                <a:ln w="0">
                  <a:solidFill>
                    <a:srgbClr val="002060"/>
                  </a:solidFill>
                </a:ln>
                <a:effectLst>
                  <a:reflection blurRad="6350" stA="53000" endA="300" endPos="35500" dir="5400000" sy="-90000" algn="bl" rotWithShape="0"/>
                </a:effectLst>
                <a:latin typeface="游明朝 Demibold" panose="02020600000000000000" pitchFamily="18" charset="-128"/>
                <a:ea typeface="游明朝 Demibold" panose="02020600000000000000" pitchFamily="18" charset="-128"/>
              </a:rPr>
              <a:t>6</a:t>
            </a:r>
            <a:r>
              <a:rPr lang="ja-JP" altLang="en-US" sz="2800" dirty="0">
                <a:ln w="0">
                  <a:solidFill>
                    <a:srgbClr val="002060"/>
                  </a:solidFill>
                </a:ln>
                <a:effectLst>
                  <a:reflection blurRad="6350" stA="53000" endA="300" endPos="35500" dir="5400000" sy="-90000" algn="bl" rotWithShape="0"/>
                </a:effectLst>
                <a:latin typeface="游明朝 Demibold" panose="02020600000000000000" pitchFamily="18" charset="-128"/>
                <a:ea typeface="游明朝 Demibold" panose="02020600000000000000" pitchFamily="18" charset="-128"/>
              </a:rPr>
              <a:t>種類の美容液</a:t>
            </a:r>
          </a:p>
        </p:txBody>
      </p:sp>
      <p:sp>
        <p:nvSpPr>
          <p:cNvPr id="3" name="スライド番号プレースホルダー 2">
            <a:extLst>
              <a:ext uri="{FF2B5EF4-FFF2-40B4-BE49-F238E27FC236}">
                <a16:creationId xmlns:a16="http://schemas.microsoft.com/office/drawing/2014/main" id="{C9BF77B3-79AD-4861-BE59-8278CC317096}"/>
              </a:ext>
            </a:extLst>
          </p:cNvPr>
          <p:cNvSpPr>
            <a:spLocks noGrp="1"/>
          </p:cNvSpPr>
          <p:nvPr>
            <p:ph type="sldNum" sz="quarter" idx="12"/>
          </p:nvPr>
        </p:nvSpPr>
        <p:spPr/>
        <p:txBody>
          <a:bodyPr/>
          <a:lstStyle/>
          <a:p>
            <a:fld id="{34B7E4EF-A1BD-40F4-AB7B-04F084DD991D}" type="slidenum">
              <a:rPr lang="en-US" altLang="ja-JP" noProof="0" smtClean="0"/>
              <a:pPr/>
              <a:t>6</a:t>
            </a:fld>
            <a:endParaRPr lang="ja-JP" altLang="en-US" noProof="0" dirty="0"/>
          </a:p>
        </p:txBody>
      </p:sp>
    </p:spTree>
    <p:extLst>
      <p:ext uri="{BB962C8B-B14F-4D97-AF65-F5344CB8AC3E}">
        <p14:creationId xmlns:p14="http://schemas.microsoft.com/office/powerpoint/2010/main" val="7577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図 9" descr="屋内, テーブル, 座る, 横たわる が含まれている画像&#10;&#10;自動的に生成された説明">
            <a:extLst>
              <a:ext uri="{FF2B5EF4-FFF2-40B4-BE49-F238E27FC236}">
                <a16:creationId xmlns:a16="http://schemas.microsoft.com/office/drawing/2014/main" id="{2AC0ECE9-944F-420A-B4A6-22D8D3A0865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941" t="6313" r="-947" b="-952"/>
          <a:stretch/>
        </p:blipFill>
        <p:spPr>
          <a:xfrm>
            <a:off x="11172" y="747281"/>
            <a:ext cx="5214184" cy="611071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タイトル 1">
            <a:extLst>
              <a:ext uri="{FF2B5EF4-FFF2-40B4-BE49-F238E27FC236}">
                <a16:creationId xmlns:a16="http://schemas.microsoft.com/office/drawing/2014/main" id="{2EED0B63-031E-42E6-828A-83991E5BA8C5}"/>
              </a:ext>
            </a:extLst>
          </p:cNvPr>
          <p:cNvSpPr>
            <a:spLocks noGrp="1"/>
          </p:cNvSpPr>
          <p:nvPr>
            <p:ph type="title"/>
          </p:nvPr>
        </p:nvSpPr>
        <p:spPr>
          <a:xfrm>
            <a:off x="270288" y="211374"/>
            <a:ext cx="9365424" cy="765355"/>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a:bodyPr>
          <a:lstStyle/>
          <a:p>
            <a:pPr algn="ctr"/>
            <a:r>
              <a:rPr lang="en-US" altLang="ja-JP" sz="2800" dirty="0">
                <a:solidFill>
                  <a:srgbClr val="7030A0"/>
                </a:solidFill>
                <a:latin typeface="游明朝 Demibold" panose="02020600000000000000" pitchFamily="18" charset="-128"/>
                <a:ea typeface="游明朝 Demibold" panose="02020600000000000000" pitchFamily="18" charset="-128"/>
              </a:rPr>
              <a:t>BELLIQUE</a:t>
            </a:r>
            <a:r>
              <a:rPr lang="ja-JP" altLang="en-US" sz="2800" dirty="0">
                <a:solidFill>
                  <a:srgbClr val="7030A0"/>
                </a:solidFill>
                <a:latin typeface="游明朝 Demibold" panose="02020600000000000000" pitchFamily="18" charset="-128"/>
                <a:ea typeface="游明朝 Demibold" panose="02020600000000000000" pitchFamily="18" charset="-128"/>
              </a:rPr>
              <a:t>　</a:t>
            </a:r>
            <a:r>
              <a:rPr lang="en-US" altLang="ja-JP" sz="2800" dirty="0">
                <a:solidFill>
                  <a:srgbClr val="7030A0"/>
                </a:solidFill>
                <a:latin typeface="游明朝 Demibold" panose="02020600000000000000" pitchFamily="18" charset="-128"/>
                <a:ea typeface="游明朝 Demibold" panose="02020600000000000000" pitchFamily="18" charset="-128"/>
              </a:rPr>
              <a:t>STORY</a:t>
            </a:r>
            <a:r>
              <a:rPr lang="ja-JP" altLang="en-US" sz="2800" dirty="0">
                <a:solidFill>
                  <a:srgbClr val="7030A0"/>
                </a:solidFill>
                <a:latin typeface="游明朝 Demibold" panose="02020600000000000000" pitchFamily="18" charset="-128"/>
                <a:ea typeface="游明朝 Demibold" panose="02020600000000000000" pitchFamily="18" charset="-128"/>
              </a:rPr>
              <a:t>　　</a:t>
            </a:r>
          </a:p>
        </p:txBody>
      </p:sp>
      <p:sp>
        <p:nvSpPr>
          <p:cNvPr id="5" name="テキスト ボックス 4">
            <a:extLst>
              <a:ext uri="{FF2B5EF4-FFF2-40B4-BE49-F238E27FC236}">
                <a16:creationId xmlns:a16="http://schemas.microsoft.com/office/drawing/2014/main" id="{ABC2004A-7B9E-4754-8141-90DED5BD5F54}"/>
              </a:ext>
            </a:extLst>
          </p:cNvPr>
          <p:cNvSpPr txBox="1"/>
          <p:nvPr/>
        </p:nvSpPr>
        <p:spPr>
          <a:xfrm>
            <a:off x="4590075" y="1183975"/>
            <a:ext cx="5214184" cy="584775"/>
          </a:xfrm>
          <a:prstGeom prst="rect">
            <a:avLst/>
          </a:prstGeom>
          <a:noFill/>
        </p:spPr>
        <p:txBody>
          <a:bodyPr wrap="square" rtlCol="0">
            <a:spAutoFit/>
          </a:bodyPr>
          <a:lstStyle/>
          <a:p>
            <a:r>
              <a:rPr kumimoji="1" lang="ja-JP" altLang="en-US" sz="1413" dirty="0">
                <a:latin typeface="游明朝" panose="02020400000000000000" pitchFamily="18" charset="-128"/>
                <a:ea typeface="游明朝" panose="02020400000000000000" pitchFamily="18" charset="-128"/>
              </a:rPr>
              <a:t>　　　　</a:t>
            </a:r>
            <a:r>
              <a:rPr kumimoji="1" lang="ja-JP" altLang="en-US" sz="1600" b="1" dirty="0">
                <a:latin typeface="游明朝" panose="02020400000000000000" pitchFamily="18" charset="-128"/>
                <a:ea typeface="游明朝" panose="02020400000000000000" pitchFamily="18" charset="-128"/>
              </a:rPr>
              <a:t>　目指すのは、肌が生まれる原点</a:t>
            </a:r>
            <a:endParaRPr kumimoji="1" lang="en-US" altLang="ja-JP" sz="1600" b="1" dirty="0">
              <a:latin typeface="游明朝" panose="02020400000000000000" pitchFamily="18" charset="-128"/>
              <a:ea typeface="游明朝" panose="02020400000000000000" pitchFamily="18" charset="-128"/>
            </a:endParaRPr>
          </a:p>
          <a:p>
            <a:r>
              <a:rPr kumimoji="1" lang="ja-JP" altLang="en-US" sz="1600" b="1" dirty="0">
                <a:latin typeface="游明朝" panose="02020400000000000000" pitchFamily="18" charset="-128"/>
                <a:ea typeface="游明朝" panose="02020400000000000000" pitchFamily="18" charset="-128"/>
              </a:rPr>
              <a:t>ヒト幹細胞培養液を全品に配合した次世代スキンケア</a:t>
            </a:r>
            <a:endParaRPr kumimoji="1" lang="en-US" altLang="ja-JP" sz="1600" b="1" dirty="0">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33B8ACFD-591C-485E-B776-82DE14E4D841}"/>
              </a:ext>
            </a:extLst>
          </p:cNvPr>
          <p:cNvSpPr txBox="1"/>
          <p:nvPr/>
        </p:nvSpPr>
        <p:spPr>
          <a:xfrm>
            <a:off x="4610810" y="2281674"/>
            <a:ext cx="5214184" cy="1771062"/>
          </a:xfrm>
          <a:prstGeom prst="rect">
            <a:avLst/>
          </a:prstGeom>
          <a:noFill/>
        </p:spPr>
        <p:txBody>
          <a:bodyPr wrap="square" rtlCol="0">
            <a:spAutoFit/>
          </a:bodyPr>
          <a:lstStyle/>
          <a:p>
            <a:r>
              <a:rPr kumimoji="1" lang="ja-JP" altLang="en-US" sz="1212" b="1" dirty="0">
                <a:solidFill>
                  <a:srgbClr val="002060"/>
                </a:solidFill>
                <a:latin typeface="游明朝" panose="02020400000000000000" pitchFamily="18" charset="-128"/>
                <a:ea typeface="游明朝" panose="02020400000000000000" pitchFamily="18" charset="-128"/>
              </a:rPr>
              <a:t>人生</a:t>
            </a:r>
            <a:r>
              <a:rPr kumimoji="1" lang="en-US" altLang="ja-JP" sz="1212" b="1" dirty="0">
                <a:solidFill>
                  <a:srgbClr val="002060"/>
                </a:solidFill>
                <a:latin typeface="游明朝" panose="02020400000000000000" pitchFamily="18" charset="-128"/>
                <a:ea typeface="游明朝" panose="02020400000000000000" pitchFamily="18" charset="-128"/>
              </a:rPr>
              <a:t>100</a:t>
            </a:r>
            <a:r>
              <a:rPr kumimoji="1" lang="ja-JP" altLang="en-US" sz="1212" b="1" dirty="0">
                <a:solidFill>
                  <a:srgbClr val="002060"/>
                </a:solidFill>
                <a:latin typeface="游明朝" panose="02020400000000000000" pitchFamily="18" charset="-128"/>
                <a:ea typeface="游明朝" panose="02020400000000000000" pitchFamily="18" charset="-128"/>
              </a:rPr>
              <a:t>年時代、長生きしても肌が美しくないと</a:t>
            </a:r>
            <a:r>
              <a:rPr kumimoji="1" lang="en-US" altLang="ja-JP" sz="1212" b="1" dirty="0">
                <a:solidFill>
                  <a:srgbClr val="002060"/>
                </a:solidFill>
                <a:latin typeface="游明朝" panose="02020400000000000000" pitchFamily="18" charset="-128"/>
                <a:ea typeface="游明朝" panose="02020400000000000000" pitchFamily="18" charset="-128"/>
              </a:rPr>
              <a:t>100</a:t>
            </a:r>
            <a:r>
              <a:rPr kumimoji="1" lang="ja-JP" altLang="en-US" sz="1212" b="1" dirty="0">
                <a:solidFill>
                  <a:srgbClr val="002060"/>
                </a:solidFill>
                <a:latin typeface="游明朝" panose="02020400000000000000" pitchFamily="18" charset="-128"/>
                <a:ea typeface="游明朝" panose="02020400000000000000" pitchFamily="18" charset="-128"/>
              </a:rPr>
              <a:t>％楽しめない。</a:t>
            </a:r>
            <a:endParaRPr kumimoji="1" lang="en-US" altLang="ja-JP" sz="1212" b="1" dirty="0">
              <a:solidFill>
                <a:srgbClr val="002060"/>
              </a:solidFill>
              <a:latin typeface="游明朝" panose="02020400000000000000" pitchFamily="18" charset="-128"/>
              <a:ea typeface="游明朝" panose="02020400000000000000" pitchFamily="18" charset="-128"/>
            </a:endParaRPr>
          </a:p>
          <a:p>
            <a:r>
              <a:rPr kumimoji="1" lang="ja-JP" altLang="en-US" sz="1212" b="1" dirty="0">
                <a:solidFill>
                  <a:srgbClr val="002060"/>
                </a:solidFill>
                <a:latin typeface="游明朝" panose="02020400000000000000" pitchFamily="18" charset="-128"/>
                <a:ea typeface="游明朝" panose="02020400000000000000" pitchFamily="18" charset="-128"/>
              </a:rPr>
              <a:t>だったら、女性が肌も心も輝ける理想の肌になれるスキンケアコスメを作ろう、そう思ったのが始まりです。</a:t>
            </a:r>
            <a:endParaRPr kumimoji="1" lang="en-US" altLang="ja-JP" sz="1212" b="1" dirty="0">
              <a:solidFill>
                <a:srgbClr val="002060"/>
              </a:solidFill>
              <a:latin typeface="游明朝" panose="02020400000000000000" pitchFamily="18" charset="-128"/>
              <a:ea typeface="游明朝" panose="02020400000000000000" pitchFamily="18" charset="-128"/>
            </a:endParaRPr>
          </a:p>
          <a:p>
            <a:endParaRPr kumimoji="1" lang="en-US" altLang="ja-JP" sz="1212" b="1" dirty="0">
              <a:solidFill>
                <a:srgbClr val="002060"/>
              </a:solidFill>
              <a:latin typeface="游明朝" panose="02020400000000000000" pitchFamily="18" charset="-128"/>
              <a:ea typeface="游明朝" panose="02020400000000000000" pitchFamily="18" charset="-128"/>
            </a:endParaRPr>
          </a:p>
          <a:p>
            <a:r>
              <a:rPr kumimoji="1" lang="ja-JP" altLang="en-US" sz="1212" b="1" dirty="0">
                <a:solidFill>
                  <a:srgbClr val="002060"/>
                </a:solidFill>
                <a:latin typeface="游明朝" panose="02020400000000000000" pitchFamily="18" charset="-128"/>
                <a:ea typeface="游明朝" panose="02020400000000000000" pitchFamily="18" charset="-128"/>
              </a:rPr>
              <a:t>悩みを解消するだけではなく、理想を超えた結果を生み出したい。</a:t>
            </a:r>
            <a:endParaRPr kumimoji="1" lang="en-US" altLang="ja-JP" sz="1212" b="1" dirty="0">
              <a:solidFill>
                <a:srgbClr val="002060"/>
              </a:solidFill>
              <a:latin typeface="游明朝" panose="02020400000000000000" pitchFamily="18" charset="-128"/>
              <a:ea typeface="游明朝" panose="02020400000000000000" pitchFamily="18" charset="-128"/>
            </a:endParaRPr>
          </a:p>
          <a:p>
            <a:r>
              <a:rPr kumimoji="1" lang="ja-JP" altLang="en-US" sz="1212" b="1" dirty="0">
                <a:solidFill>
                  <a:srgbClr val="002060"/>
                </a:solidFill>
                <a:latin typeface="游明朝" panose="02020400000000000000" pitchFamily="18" charset="-128"/>
                <a:ea typeface="游明朝" panose="02020400000000000000" pitchFamily="18" charset="-128"/>
              </a:rPr>
              <a:t>だからこそ、肌が生まれる場所から注目しました。</a:t>
            </a:r>
            <a:endParaRPr kumimoji="1" lang="en-US" altLang="ja-JP" sz="1212" b="1" dirty="0">
              <a:solidFill>
                <a:srgbClr val="002060"/>
              </a:solidFill>
              <a:latin typeface="游明朝" panose="02020400000000000000" pitchFamily="18" charset="-128"/>
              <a:ea typeface="游明朝" panose="02020400000000000000" pitchFamily="18" charset="-128"/>
            </a:endParaRPr>
          </a:p>
          <a:p>
            <a:endParaRPr kumimoji="1" lang="en-US" altLang="ja-JP" sz="1212" b="1" dirty="0">
              <a:solidFill>
                <a:srgbClr val="002060"/>
              </a:solidFill>
              <a:latin typeface="游明朝" panose="02020400000000000000" pitchFamily="18" charset="-128"/>
              <a:ea typeface="游明朝" panose="02020400000000000000" pitchFamily="18" charset="-128"/>
            </a:endParaRPr>
          </a:p>
          <a:p>
            <a:r>
              <a:rPr kumimoji="1" lang="ja-JP" altLang="en-US" sz="1212" b="1" dirty="0">
                <a:solidFill>
                  <a:srgbClr val="002060"/>
                </a:solidFill>
                <a:latin typeface="游明朝" panose="02020400000000000000" pitchFamily="18" charset="-128"/>
                <a:ea typeface="游明朝" panose="02020400000000000000" pitchFamily="18" charset="-128"/>
              </a:rPr>
              <a:t>その為には、人間となじみのいい脂肪由来の幹細胞を手間暇かけて生育・増殖させたヒト幹細胞培養液が必要不可欠だったのです。</a:t>
            </a:r>
            <a:endParaRPr kumimoji="1" lang="en-US" altLang="ja-JP" sz="1212" b="1" dirty="0">
              <a:solidFill>
                <a:srgbClr val="002060"/>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A56C1B69-AB82-41B7-B9C2-E5E8C63365E3}"/>
              </a:ext>
            </a:extLst>
          </p:cNvPr>
          <p:cNvSpPr txBox="1"/>
          <p:nvPr/>
        </p:nvSpPr>
        <p:spPr>
          <a:xfrm>
            <a:off x="476118" y="3902480"/>
            <a:ext cx="5214184" cy="572208"/>
          </a:xfrm>
          <a:prstGeom prst="rect">
            <a:avLst/>
          </a:prstGeom>
          <a:noFill/>
        </p:spPr>
        <p:txBody>
          <a:bodyPr wrap="square" rtlCol="0">
            <a:spAutoFit/>
          </a:bodyPr>
          <a:lstStyle/>
          <a:p>
            <a:r>
              <a:rPr kumimoji="1" lang="ja-JP" altLang="en-US" sz="1413" dirty="0">
                <a:latin typeface="游明朝" panose="02020400000000000000" pitchFamily="18" charset="-128"/>
                <a:ea typeface="游明朝" panose="02020400000000000000" pitchFamily="18" charset="-128"/>
              </a:rPr>
              <a:t>　</a:t>
            </a:r>
            <a:r>
              <a:rPr kumimoji="1" lang="en-US" altLang="ja-JP" sz="1559" b="1" dirty="0">
                <a:solidFill>
                  <a:srgbClr val="002060"/>
                </a:solidFill>
                <a:latin typeface="游明朝" panose="02020400000000000000" pitchFamily="18" charset="-128"/>
                <a:ea typeface="游明朝" panose="02020400000000000000" pitchFamily="18" charset="-128"/>
              </a:rPr>
              <a:t>BELLIQUE</a:t>
            </a:r>
            <a:r>
              <a:rPr kumimoji="1" lang="ja-JP" altLang="en-US" sz="1559" b="1" dirty="0">
                <a:solidFill>
                  <a:srgbClr val="002060"/>
                </a:solidFill>
                <a:latin typeface="游明朝" panose="02020400000000000000" pitchFamily="18" charset="-128"/>
                <a:ea typeface="游明朝" panose="02020400000000000000" pitchFamily="18" charset="-128"/>
              </a:rPr>
              <a:t>それぞれがスペシャリスト・・</a:t>
            </a:r>
            <a:endParaRPr kumimoji="1" lang="en-US" altLang="ja-JP" sz="1559" b="1" dirty="0">
              <a:solidFill>
                <a:srgbClr val="002060"/>
              </a:solidFill>
              <a:latin typeface="游明朝" panose="02020400000000000000" pitchFamily="18" charset="-128"/>
              <a:ea typeface="游明朝" panose="02020400000000000000" pitchFamily="18" charset="-128"/>
            </a:endParaRPr>
          </a:p>
          <a:p>
            <a:r>
              <a:rPr kumimoji="1" lang="ja-JP" altLang="en-US" sz="1559" b="1" dirty="0">
                <a:solidFill>
                  <a:srgbClr val="002060"/>
                </a:solidFill>
                <a:latin typeface="游明朝" panose="02020400000000000000" pitchFamily="18" charset="-128"/>
                <a:ea typeface="游明朝" panose="02020400000000000000" pitchFamily="18" charset="-128"/>
              </a:rPr>
              <a:t>　　　だからスピーディーにパーソナルケア</a:t>
            </a:r>
            <a:endParaRPr kumimoji="1" lang="en-US" altLang="ja-JP" sz="1559" b="1" dirty="0">
              <a:solidFill>
                <a:srgbClr val="002060"/>
              </a:solidFill>
              <a:latin typeface="游明朝" panose="02020400000000000000" pitchFamily="18" charset="-128"/>
              <a:ea typeface="游明朝" panose="02020400000000000000" pitchFamily="18" charset="-128"/>
            </a:endParaRPr>
          </a:p>
        </p:txBody>
      </p:sp>
      <p:sp>
        <p:nvSpPr>
          <p:cNvPr id="8" name="タイトル 1">
            <a:extLst>
              <a:ext uri="{FF2B5EF4-FFF2-40B4-BE49-F238E27FC236}">
                <a16:creationId xmlns:a16="http://schemas.microsoft.com/office/drawing/2014/main" id="{B83F52D5-E11D-49A6-853C-1475DDD04455}"/>
              </a:ext>
            </a:extLst>
          </p:cNvPr>
          <p:cNvSpPr txBox="1">
            <a:spLocks/>
          </p:cNvSpPr>
          <p:nvPr/>
        </p:nvSpPr>
        <p:spPr>
          <a:xfrm>
            <a:off x="5163358" y="4518925"/>
            <a:ext cx="3644141" cy="699708"/>
          </a:xfrm>
          <a:prstGeom prst="rect">
            <a:avLst/>
          </a:prstGeom>
        </p:spPr>
        <p:txBody>
          <a:bodyPr vert="horz" lIns="79178" tIns="39589" rIns="79178" bIns="39589" rtlCol="0" anchor="ctr">
            <a:normAutofit fontScale="97500"/>
          </a:bodyPr>
          <a:lstStyle>
            <a:lvl1pPr algn="l" defTabSz="1501143" rtl="0" eaLnBrk="1" latinLnBrk="0" hangingPunct="1">
              <a:lnSpc>
                <a:spcPct val="90000"/>
              </a:lnSpc>
              <a:spcBef>
                <a:spcPct val="0"/>
              </a:spcBef>
              <a:buNone/>
              <a:defRPr kumimoji="1" lang="en-US" sz="6567" i="0" kern="1200" cap="none" spc="0" baseline="0" dirty="0">
                <a:solidFill>
                  <a:schemeClr val="tx1">
                    <a:lumMod val="85000"/>
                    <a:lumOff val="15000"/>
                  </a:schemeClr>
                </a:solidFill>
                <a:effectLst/>
                <a:latin typeface="Meiryo UI" panose="020B0604030504040204" pitchFamily="50" charset="-128"/>
                <a:ea typeface="Meiryo UI" panose="020B0604030504040204" pitchFamily="50" charset="-128"/>
                <a:cs typeface="+mn-cs"/>
              </a:defRPr>
            </a:lvl1pPr>
          </a:lstStyle>
          <a:p>
            <a:r>
              <a:rPr lang="ja-JP" altLang="en-US" sz="2000" b="1" dirty="0">
                <a:solidFill>
                  <a:schemeClr val="tx1"/>
                </a:solidFill>
                <a:latin typeface="游明朝 Demibold" panose="02020600000000000000" pitchFamily="18" charset="-128"/>
                <a:ea typeface="游明朝 Demibold" panose="02020600000000000000" pitchFamily="18" charset="-128"/>
              </a:rPr>
              <a:t>なりたい肌は、自分で決める</a:t>
            </a:r>
            <a:endParaRPr lang="en-US" altLang="ja-JP" sz="2000" b="1" dirty="0">
              <a:solidFill>
                <a:schemeClr val="tx1"/>
              </a:solidFill>
              <a:latin typeface="游明朝 Demibold" panose="02020600000000000000" pitchFamily="18" charset="-128"/>
              <a:ea typeface="游明朝 Demibold" panose="02020600000000000000" pitchFamily="18" charset="-128"/>
            </a:endParaRPr>
          </a:p>
        </p:txBody>
      </p:sp>
      <p:sp>
        <p:nvSpPr>
          <p:cNvPr id="9" name="テキスト ボックス 8">
            <a:extLst>
              <a:ext uri="{FF2B5EF4-FFF2-40B4-BE49-F238E27FC236}">
                <a16:creationId xmlns:a16="http://schemas.microsoft.com/office/drawing/2014/main" id="{F23E4DD3-6687-46A2-999A-E5746AB26673}"/>
              </a:ext>
            </a:extLst>
          </p:cNvPr>
          <p:cNvSpPr txBox="1"/>
          <p:nvPr/>
        </p:nvSpPr>
        <p:spPr>
          <a:xfrm>
            <a:off x="4859832" y="5482752"/>
            <a:ext cx="4251194" cy="1024961"/>
          </a:xfrm>
          <a:prstGeom prst="rect">
            <a:avLst/>
          </a:prstGeom>
          <a:noFill/>
        </p:spPr>
        <p:txBody>
          <a:bodyPr wrap="square" rtlCol="0">
            <a:spAutoFit/>
          </a:bodyPr>
          <a:lstStyle/>
          <a:p>
            <a:r>
              <a:rPr kumimoji="1" lang="ja-JP" altLang="en-US" sz="1212" b="1" dirty="0">
                <a:solidFill>
                  <a:srgbClr val="002060"/>
                </a:solidFill>
                <a:latin typeface="游明朝" panose="02020400000000000000" pitchFamily="18" charset="-128"/>
                <a:ea typeface="游明朝" panose="02020400000000000000" pitchFamily="18" charset="-128"/>
              </a:rPr>
              <a:t>なりたいお肌へ目的ごとに美容液を揃えているため</a:t>
            </a:r>
            <a:endParaRPr kumimoji="1" lang="en-US" altLang="ja-JP" sz="1212" b="1" dirty="0">
              <a:solidFill>
                <a:srgbClr val="002060"/>
              </a:solidFill>
              <a:latin typeface="游明朝" panose="02020400000000000000" pitchFamily="18" charset="-128"/>
              <a:ea typeface="游明朝" panose="02020400000000000000" pitchFamily="18" charset="-128"/>
            </a:endParaRPr>
          </a:p>
          <a:p>
            <a:endParaRPr kumimoji="1" lang="en-US" altLang="ja-JP" sz="1212" b="1" dirty="0">
              <a:solidFill>
                <a:srgbClr val="002060"/>
              </a:solidFill>
              <a:latin typeface="游明朝" panose="02020400000000000000" pitchFamily="18" charset="-128"/>
              <a:ea typeface="游明朝" panose="02020400000000000000" pitchFamily="18" charset="-128"/>
            </a:endParaRPr>
          </a:p>
          <a:p>
            <a:r>
              <a:rPr kumimoji="1" lang="ja-JP" altLang="en-US" sz="1212" b="1" dirty="0">
                <a:solidFill>
                  <a:srgbClr val="002060"/>
                </a:solidFill>
                <a:latin typeface="游明朝" panose="02020400000000000000" pitchFamily="18" charset="-128"/>
                <a:ea typeface="游明朝" panose="02020400000000000000" pitchFamily="18" charset="-128"/>
              </a:rPr>
              <a:t>　　　</a:t>
            </a:r>
            <a:r>
              <a:rPr kumimoji="1" lang="en-US" altLang="ja-JP" sz="1212" b="1" dirty="0">
                <a:solidFill>
                  <a:srgbClr val="002060"/>
                </a:solidFill>
                <a:latin typeface="游明朝" panose="02020400000000000000" pitchFamily="18" charset="-128"/>
                <a:ea typeface="游明朝" panose="02020400000000000000" pitchFamily="18" charset="-128"/>
              </a:rPr>
              <a:t>『</a:t>
            </a:r>
            <a:r>
              <a:rPr kumimoji="1" lang="ja-JP" altLang="en-US" sz="1212" b="1" dirty="0">
                <a:solidFill>
                  <a:srgbClr val="002060"/>
                </a:solidFill>
                <a:latin typeface="游明朝" panose="02020400000000000000" pitchFamily="18" charset="-128"/>
                <a:ea typeface="游明朝" panose="02020400000000000000" pitchFamily="18" charset="-128"/>
              </a:rPr>
              <a:t>私が望む、なりたい自分になれる</a:t>
            </a:r>
            <a:r>
              <a:rPr kumimoji="1" lang="en-US" altLang="ja-JP" sz="1212" b="1" dirty="0">
                <a:solidFill>
                  <a:srgbClr val="002060"/>
                </a:solidFill>
                <a:latin typeface="游明朝" panose="02020400000000000000" pitchFamily="18" charset="-128"/>
                <a:ea typeface="游明朝" panose="02020400000000000000" pitchFamily="18" charset="-128"/>
              </a:rPr>
              <a:t>』</a:t>
            </a:r>
          </a:p>
          <a:p>
            <a:endParaRPr kumimoji="1" lang="en-US" altLang="ja-JP" sz="1212" b="1" dirty="0">
              <a:solidFill>
                <a:srgbClr val="002060"/>
              </a:solidFill>
              <a:latin typeface="游明朝" panose="02020400000000000000" pitchFamily="18" charset="-128"/>
              <a:ea typeface="游明朝" panose="02020400000000000000" pitchFamily="18" charset="-128"/>
            </a:endParaRPr>
          </a:p>
          <a:p>
            <a:r>
              <a:rPr kumimoji="1" lang="ja-JP" altLang="en-US" sz="1212" b="1" dirty="0">
                <a:solidFill>
                  <a:srgbClr val="002060"/>
                </a:solidFill>
                <a:latin typeface="游明朝" panose="02020400000000000000" pitchFamily="18" charset="-128"/>
                <a:ea typeface="游明朝" panose="02020400000000000000" pitchFamily="18" charset="-128"/>
              </a:rPr>
              <a:t>まるでブティックのようなブランド</a:t>
            </a:r>
            <a:r>
              <a:rPr kumimoji="1" lang="en-US" altLang="ja-JP" sz="1212" b="1" dirty="0">
                <a:solidFill>
                  <a:srgbClr val="002060"/>
                </a:solidFill>
                <a:latin typeface="游明朝" panose="02020400000000000000" pitchFamily="18" charset="-128"/>
                <a:ea typeface="游明朝" panose="02020400000000000000" pitchFamily="18" charset="-128"/>
              </a:rPr>
              <a:t>BELLIQUE</a:t>
            </a:r>
            <a:endParaRPr kumimoji="1" lang="ja-JP" altLang="en-US" sz="1212" b="1" dirty="0">
              <a:solidFill>
                <a:srgbClr val="002060"/>
              </a:solidFill>
              <a:latin typeface="游明朝" panose="02020400000000000000" pitchFamily="18" charset="-128"/>
              <a:ea typeface="游明朝" panose="02020400000000000000" pitchFamily="18" charset="-128"/>
            </a:endParaRPr>
          </a:p>
        </p:txBody>
      </p:sp>
      <p:sp>
        <p:nvSpPr>
          <p:cNvPr id="2" name="スライド番号プレースホルダー 1">
            <a:extLst>
              <a:ext uri="{FF2B5EF4-FFF2-40B4-BE49-F238E27FC236}">
                <a16:creationId xmlns:a16="http://schemas.microsoft.com/office/drawing/2014/main" id="{120A70E4-9E9A-4787-ACC1-3595282E1DED}"/>
              </a:ext>
            </a:extLst>
          </p:cNvPr>
          <p:cNvSpPr>
            <a:spLocks noGrp="1"/>
          </p:cNvSpPr>
          <p:nvPr>
            <p:ph type="sldNum" sz="quarter" idx="12"/>
          </p:nvPr>
        </p:nvSpPr>
        <p:spPr/>
        <p:txBody>
          <a:bodyPr/>
          <a:lstStyle/>
          <a:p>
            <a:pPr rtl="0"/>
            <a:fld id="{34B7E4EF-A1BD-40F4-AB7B-04F084DD991D}" type="slidenum">
              <a:rPr lang="en-US" altLang="ja-JP" noProof="0" smtClean="0"/>
              <a:t>7</a:t>
            </a:fld>
            <a:endParaRPr lang="ja-JP" altLang="en-US" noProof="0" dirty="0"/>
          </a:p>
        </p:txBody>
      </p:sp>
    </p:spTree>
    <p:extLst>
      <p:ext uri="{BB962C8B-B14F-4D97-AF65-F5344CB8AC3E}">
        <p14:creationId xmlns:p14="http://schemas.microsoft.com/office/powerpoint/2010/main" val="117717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descr="屋内, 洗面道具, 瓶, 座る が含まれている画像&#10;&#10;自動的に生成された説明">
            <a:extLst>
              <a:ext uri="{FF2B5EF4-FFF2-40B4-BE49-F238E27FC236}">
                <a16:creationId xmlns:a16="http://schemas.microsoft.com/office/drawing/2014/main" id="{27B6245C-C920-4308-8A61-C14736786EA6}"/>
              </a:ext>
            </a:extLst>
          </p:cNvPr>
          <p:cNvPicPr>
            <a:picLocks noChangeAspect="1"/>
          </p:cNvPicPr>
          <p:nvPr/>
        </p:nvPicPr>
        <p:blipFill>
          <a:blip r:embed="rId2">
            <a:alphaModFix amt="70000"/>
          </a:blip>
          <a:stretch>
            <a:fillRect/>
          </a:stretch>
        </p:blipFill>
        <p:spPr>
          <a:xfrm>
            <a:off x="3125696" y="4310104"/>
            <a:ext cx="2337752" cy="1541617"/>
          </a:xfrm>
          <a:prstGeom prst="rect">
            <a:avLst/>
          </a:prstGeom>
        </p:spPr>
      </p:pic>
      <p:sp>
        <p:nvSpPr>
          <p:cNvPr id="6" name="テキスト ボックス 5">
            <a:extLst>
              <a:ext uri="{FF2B5EF4-FFF2-40B4-BE49-F238E27FC236}">
                <a16:creationId xmlns:a16="http://schemas.microsoft.com/office/drawing/2014/main" id="{5AE7B3C2-D63E-4AC4-B712-A2B06BC9DE31}"/>
              </a:ext>
            </a:extLst>
          </p:cNvPr>
          <p:cNvSpPr txBox="1"/>
          <p:nvPr/>
        </p:nvSpPr>
        <p:spPr>
          <a:xfrm>
            <a:off x="724784" y="4170675"/>
            <a:ext cx="2203492" cy="278859"/>
          </a:xfrm>
          <a:prstGeom prst="rect">
            <a:avLst/>
          </a:prstGeom>
          <a:noFill/>
        </p:spPr>
        <p:txBody>
          <a:bodyPr wrap="square" rtlCol="0">
            <a:spAutoFit/>
          </a:bodyPr>
          <a:lstStyle/>
          <a:p>
            <a:r>
              <a:rPr kumimoji="1" lang="ja-JP" altLang="en-US" sz="1212" b="1" dirty="0">
                <a:latin typeface="游明朝" panose="02020400000000000000" pitchFamily="18" charset="-128"/>
                <a:ea typeface="游明朝" panose="02020400000000000000" pitchFamily="18" charset="-128"/>
              </a:rPr>
              <a:t>～こだわりのスキンケア～</a:t>
            </a:r>
          </a:p>
        </p:txBody>
      </p:sp>
      <p:pic>
        <p:nvPicPr>
          <p:cNvPr id="9" name="図 8">
            <a:extLst>
              <a:ext uri="{FF2B5EF4-FFF2-40B4-BE49-F238E27FC236}">
                <a16:creationId xmlns:a16="http://schemas.microsoft.com/office/drawing/2014/main" id="{7AD4D64E-69BC-4355-8B36-3D2C07B423FD}"/>
              </a:ext>
            </a:extLst>
          </p:cNvPr>
          <p:cNvPicPr>
            <a:picLocks noChangeAspect="1"/>
          </p:cNvPicPr>
          <p:nvPr/>
        </p:nvPicPr>
        <p:blipFill rotWithShape="1">
          <a:blip r:embed="rId3">
            <a:alphaModFix amt="70000"/>
          </a:blip>
          <a:srcRect l="24645" t="31683" r="54792" b="35095"/>
          <a:stretch/>
        </p:blipFill>
        <p:spPr>
          <a:xfrm>
            <a:off x="5709235" y="3254797"/>
            <a:ext cx="1125073" cy="1021952"/>
          </a:xfrm>
          <a:prstGeom prst="rect">
            <a:avLst/>
          </a:prstGeom>
        </p:spPr>
      </p:pic>
      <p:pic>
        <p:nvPicPr>
          <p:cNvPr id="10" name="図 9">
            <a:extLst>
              <a:ext uri="{FF2B5EF4-FFF2-40B4-BE49-F238E27FC236}">
                <a16:creationId xmlns:a16="http://schemas.microsoft.com/office/drawing/2014/main" id="{C95F9C30-B310-49E9-83A9-4C68EC934770}"/>
              </a:ext>
            </a:extLst>
          </p:cNvPr>
          <p:cNvPicPr>
            <a:picLocks noChangeAspect="1"/>
          </p:cNvPicPr>
          <p:nvPr/>
        </p:nvPicPr>
        <p:blipFill rotWithShape="1">
          <a:blip r:embed="rId4">
            <a:alphaModFix amt="70000"/>
          </a:blip>
          <a:srcRect l="22377" t="34808" r="52388" b="36280"/>
          <a:stretch/>
        </p:blipFill>
        <p:spPr>
          <a:xfrm>
            <a:off x="7302752" y="2359290"/>
            <a:ext cx="1346032" cy="821893"/>
          </a:xfrm>
          <a:prstGeom prst="rect">
            <a:avLst/>
          </a:prstGeom>
        </p:spPr>
      </p:pic>
      <p:pic>
        <p:nvPicPr>
          <p:cNvPr id="11" name="図 10">
            <a:extLst>
              <a:ext uri="{FF2B5EF4-FFF2-40B4-BE49-F238E27FC236}">
                <a16:creationId xmlns:a16="http://schemas.microsoft.com/office/drawing/2014/main" id="{4AC51EFA-2347-46FE-AED3-BADCCEAF7EE2}"/>
              </a:ext>
            </a:extLst>
          </p:cNvPr>
          <p:cNvPicPr>
            <a:picLocks noChangeAspect="1"/>
          </p:cNvPicPr>
          <p:nvPr/>
        </p:nvPicPr>
        <p:blipFill rotWithShape="1">
          <a:blip r:embed="rId5">
            <a:alphaModFix amt="70000"/>
          </a:blip>
          <a:srcRect l="17151" t="26675" r="49517" b="33518"/>
          <a:stretch/>
        </p:blipFill>
        <p:spPr>
          <a:xfrm>
            <a:off x="5964522" y="2116316"/>
            <a:ext cx="1522042" cy="1021952"/>
          </a:xfrm>
          <a:prstGeom prst="rect">
            <a:avLst/>
          </a:prstGeom>
        </p:spPr>
      </p:pic>
      <p:pic>
        <p:nvPicPr>
          <p:cNvPr id="12" name="図 11">
            <a:extLst>
              <a:ext uri="{FF2B5EF4-FFF2-40B4-BE49-F238E27FC236}">
                <a16:creationId xmlns:a16="http://schemas.microsoft.com/office/drawing/2014/main" id="{7829D3B1-40C0-429F-A767-28A59D0ED93A}"/>
              </a:ext>
            </a:extLst>
          </p:cNvPr>
          <p:cNvPicPr>
            <a:picLocks noChangeAspect="1"/>
          </p:cNvPicPr>
          <p:nvPr/>
        </p:nvPicPr>
        <p:blipFill rotWithShape="1">
          <a:blip r:embed="rId6">
            <a:alphaModFix amt="70000"/>
          </a:blip>
          <a:srcRect l="13003" t="21676" r="42657" b="24285"/>
          <a:stretch/>
        </p:blipFill>
        <p:spPr>
          <a:xfrm>
            <a:off x="6631399" y="3013093"/>
            <a:ext cx="1710329" cy="1110887"/>
          </a:xfrm>
          <a:prstGeom prst="rect">
            <a:avLst/>
          </a:prstGeom>
        </p:spPr>
      </p:pic>
      <p:sp>
        <p:nvSpPr>
          <p:cNvPr id="14" name="テキスト ボックス 13">
            <a:extLst>
              <a:ext uri="{FF2B5EF4-FFF2-40B4-BE49-F238E27FC236}">
                <a16:creationId xmlns:a16="http://schemas.microsoft.com/office/drawing/2014/main" id="{12D27DAE-57F3-43A8-9F4D-142FD183558F}"/>
              </a:ext>
            </a:extLst>
          </p:cNvPr>
          <p:cNvSpPr txBox="1"/>
          <p:nvPr/>
        </p:nvSpPr>
        <p:spPr>
          <a:xfrm>
            <a:off x="6292727" y="4871084"/>
            <a:ext cx="2917901" cy="1446550"/>
          </a:xfrm>
          <a:prstGeom prst="rect">
            <a:avLst/>
          </a:prstGeom>
          <a:noFill/>
        </p:spPr>
        <p:txBody>
          <a:bodyPr wrap="square" rtlCol="0">
            <a:spAutoFit/>
          </a:bodyPr>
          <a:lstStyle/>
          <a:p>
            <a:r>
              <a:rPr kumimoji="1" lang="en-US" altLang="ja-JP" sz="1100" dirty="0">
                <a:solidFill>
                  <a:srgbClr val="002060"/>
                </a:solidFill>
                <a:latin typeface="游明朝" panose="02020400000000000000" pitchFamily="18" charset="-128"/>
                <a:ea typeface="游明朝" panose="02020400000000000000" pitchFamily="18" charset="-128"/>
              </a:rPr>
              <a:t>9</a:t>
            </a:r>
            <a:r>
              <a:rPr kumimoji="1" lang="ja-JP" altLang="en-US" sz="1100" dirty="0">
                <a:latin typeface="游明朝" panose="02020400000000000000" pitchFamily="18" charset="-128"/>
                <a:ea typeface="游明朝" panose="02020400000000000000" pitchFamily="18" charset="-128"/>
              </a:rPr>
              <a:t>種類のオリジナルオーガニック原料配合</a:t>
            </a:r>
            <a:endParaRPr kumimoji="1" lang="en-US" altLang="ja-JP" sz="1100" dirty="0">
              <a:latin typeface="游明朝" panose="02020400000000000000" pitchFamily="18" charset="-128"/>
              <a:ea typeface="游明朝" panose="02020400000000000000" pitchFamily="18" charset="-128"/>
            </a:endParaRPr>
          </a:p>
          <a:p>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独自の国産オーガニック原料を使用しています。</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美肌保湿効果、あらゆるお肌悩みにアプローチ</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した</a:t>
            </a:r>
            <a:r>
              <a:rPr kumimoji="1" lang="en-US" altLang="ja-JP" sz="1100" dirty="0">
                <a:latin typeface="游明朝" panose="02020400000000000000" pitchFamily="18" charset="-128"/>
                <a:ea typeface="游明朝" panose="02020400000000000000" pitchFamily="18" charset="-128"/>
              </a:rPr>
              <a:t>9</a:t>
            </a:r>
            <a:r>
              <a:rPr kumimoji="1" lang="ja-JP" altLang="en-US" sz="1100" dirty="0">
                <a:latin typeface="游明朝" panose="02020400000000000000" pitchFamily="18" charset="-128"/>
                <a:ea typeface="游明朝" panose="02020400000000000000" pitchFamily="18" charset="-128"/>
              </a:rPr>
              <a:t>種類をブレンドし、理想の潤いのある</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美肌に導きます。</a:t>
            </a:r>
            <a:endParaRPr kumimoji="1" lang="en-US" altLang="ja-JP" sz="1100" dirty="0">
              <a:latin typeface="游明朝" panose="02020400000000000000" pitchFamily="18" charset="-128"/>
              <a:ea typeface="游明朝" panose="02020400000000000000" pitchFamily="18" charset="-128"/>
            </a:endParaRPr>
          </a:p>
        </p:txBody>
      </p:sp>
      <p:pic>
        <p:nvPicPr>
          <p:cNvPr id="15" name="図 14">
            <a:extLst>
              <a:ext uri="{FF2B5EF4-FFF2-40B4-BE49-F238E27FC236}">
                <a16:creationId xmlns:a16="http://schemas.microsoft.com/office/drawing/2014/main" id="{78379B3D-6E56-46F2-A866-07B594A75851}"/>
              </a:ext>
            </a:extLst>
          </p:cNvPr>
          <p:cNvPicPr>
            <a:picLocks noChangeAspect="1"/>
          </p:cNvPicPr>
          <p:nvPr/>
        </p:nvPicPr>
        <p:blipFill rotWithShape="1">
          <a:blip r:embed="rId7">
            <a:alphaModFix amt="70000"/>
          </a:blip>
          <a:srcRect l="14751" t="17189" r="38432" b="19855"/>
          <a:stretch/>
        </p:blipFill>
        <p:spPr>
          <a:xfrm>
            <a:off x="171671" y="1287561"/>
            <a:ext cx="3222861" cy="2309707"/>
          </a:xfrm>
          <a:prstGeom prst="rect">
            <a:avLst/>
          </a:prstGeom>
        </p:spPr>
      </p:pic>
      <p:sp>
        <p:nvSpPr>
          <p:cNvPr id="4" name="テキスト ボックス 3">
            <a:extLst>
              <a:ext uri="{FF2B5EF4-FFF2-40B4-BE49-F238E27FC236}">
                <a16:creationId xmlns:a16="http://schemas.microsoft.com/office/drawing/2014/main" id="{7EAFB886-7F04-45EA-9B40-8819E56CD969}"/>
              </a:ext>
            </a:extLst>
          </p:cNvPr>
          <p:cNvSpPr txBox="1"/>
          <p:nvPr/>
        </p:nvSpPr>
        <p:spPr>
          <a:xfrm>
            <a:off x="2813786" y="1496372"/>
            <a:ext cx="3064606" cy="2100896"/>
          </a:xfrm>
          <a:prstGeom prst="rect">
            <a:avLst/>
          </a:prstGeom>
          <a:noFill/>
        </p:spPr>
        <p:txBody>
          <a:bodyPr wrap="square" rtlCol="0">
            <a:spAutoFit/>
          </a:bodyPr>
          <a:lstStyle/>
          <a:p>
            <a:r>
              <a:rPr kumimoji="1" lang="ja-JP" altLang="en-US" sz="1100" dirty="0">
                <a:latin typeface="游明朝" panose="02020400000000000000" pitchFamily="18" charset="-128"/>
                <a:ea typeface="游明朝" panose="02020400000000000000" pitchFamily="18" charset="-128"/>
              </a:rPr>
              <a:t>日々の疲れ・・ホルモンバランスの崩れをほぐす。</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ほのかなアロマの香りでゆったりとした一時・・</a:t>
            </a:r>
            <a:endParaRPr kumimoji="1" lang="en-US" altLang="ja-JP" sz="1100" dirty="0">
              <a:latin typeface="游明朝" panose="02020400000000000000" pitchFamily="18" charset="-128"/>
              <a:ea typeface="游明朝" panose="02020400000000000000" pitchFamily="18" charset="-128"/>
            </a:endParaRPr>
          </a:p>
          <a:p>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オリジナルブレンド香りが現実から解き放ち、心も体もリラックスします。。</a:t>
            </a:r>
            <a:endParaRPr kumimoji="1" lang="en-US" altLang="ja-JP" sz="1100" dirty="0">
              <a:latin typeface="游明朝" panose="02020400000000000000" pitchFamily="18" charset="-128"/>
              <a:ea typeface="游明朝" panose="02020400000000000000" pitchFamily="18" charset="-128"/>
            </a:endParaRPr>
          </a:p>
          <a:p>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人肌で優しいハンドマッサージと美容機器</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との融合でお肌本来の美しさを取り戻します。</a:t>
            </a:r>
            <a:endParaRPr kumimoji="1" lang="en-US" altLang="ja-JP" sz="1100" dirty="0">
              <a:latin typeface="游明朝" panose="02020400000000000000" pitchFamily="18" charset="-128"/>
              <a:ea typeface="游明朝" panose="02020400000000000000" pitchFamily="18" charset="-128"/>
            </a:endParaRPr>
          </a:p>
          <a:p>
            <a:endParaRPr kumimoji="1" lang="en-US" altLang="ja-JP" sz="1100" dirty="0">
              <a:latin typeface="游明朝" panose="02020400000000000000" pitchFamily="18" charset="-128"/>
              <a:ea typeface="游明朝" panose="02020400000000000000" pitchFamily="18" charset="-128"/>
            </a:endParaRPr>
          </a:p>
          <a:p>
            <a:endParaRPr kumimoji="1" lang="en-US" altLang="ja-JP" sz="952" dirty="0">
              <a:solidFill>
                <a:srgbClr val="002060"/>
              </a:solidFill>
              <a:latin typeface="游明朝" panose="02020400000000000000" pitchFamily="18" charset="-128"/>
              <a:ea typeface="游明朝" panose="02020400000000000000" pitchFamily="18" charset="-128"/>
            </a:endParaRPr>
          </a:p>
        </p:txBody>
      </p:sp>
      <p:sp>
        <p:nvSpPr>
          <p:cNvPr id="3" name="テキスト ボックス 2">
            <a:extLst>
              <a:ext uri="{FF2B5EF4-FFF2-40B4-BE49-F238E27FC236}">
                <a16:creationId xmlns:a16="http://schemas.microsoft.com/office/drawing/2014/main" id="{49A31AC4-E251-42C1-A331-5C823D272DC9}"/>
              </a:ext>
            </a:extLst>
          </p:cNvPr>
          <p:cNvSpPr txBox="1"/>
          <p:nvPr/>
        </p:nvSpPr>
        <p:spPr>
          <a:xfrm>
            <a:off x="3641921" y="1148131"/>
            <a:ext cx="2790692" cy="278859"/>
          </a:xfrm>
          <a:prstGeom prst="rect">
            <a:avLst/>
          </a:prstGeom>
          <a:noFill/>
        </p:spPr>
        <p:txBody>
          <a:bodyPr wrap="square" rtlCol="0">
            <a:spAutoFit/>
          </a:bodyPr>
          <a:lstStyle/>
          <a:p>
            <a:r>
              <a:rPr kumimoji="1" lang="ja-JP" altLang="en-US" sz="1212" b="1" dirty="0">
                <a:latin typeface="游明朝" panose="02020400000000000000" pitchFamily="18" charset="-128"/>
                <a:ea typeface="游明朝" panose="02020400000000000000" pitchFamily="18" charset="-128"/>
              </a:rPr>
              <a:t>～こだわりのトリートメント～</a:t>
            </a:r>
          </a:p>
        </p:txBody>
      </p:sp>
      <p:sp>
        <p:nvSpPr>
          <p:cNvPr id="7" name="テキスト ボックス 6">
            <a:extLst>
              <a:ext uri="{FF2B5EF4-FFF2-40B4-BE49-F238E27FC236}">
                <a16:creationId xmlns:a16="http://schemas.microsoft.com/office/drawing/2014/main" id="{B2ADA3C4-7777-4C4B-B7DE-D028A1BE5F1F}"/>
              </a:ext>
            </a:extLst>
          </p:cNvPr>
          <p:cNvSpPr txBox="1"/>
          <p:nvPr/>
        </p:nvSpPr>
        <p:spPr>
          <a:xfrm>
            <a:off x="347675" y="4617168"/>
            <a:ext cx="3468366" cy="2123658"/>
          </a:xfrm>
          <a:prstGeom prst="rect">
            <a:avLst/>
          </a:prstGeom>
          <a:noFill/>
        </p:spPr>
        <p:txBody>
          <a:bodyPr wrap="square" rtlCol="0">
            <a:spAutoFit/>
          </a:bodyPr>
          <a:lstStyle/>
          <a:p>
            <a:r>
              <a:rPr kumimoji="1" lang="ja-JP" altLang="en-US" sz="1100" dirty="0">
                <a:latin typeface="游明朝" panose="02020400000000000000" pitchFamily="18" charset="-128"/>
                <a:ea typeface="游明朝" panose="02020400000000000000" pitchFamily="18" charset="-128"/>
              </a:rPr>
              <a:t>再生医療から派生した注目の美容成分</a:t>
            </a:r>
            <a:endParaRPr kumimoji="1" lang="en-US" altLang="ja-JP" sz="1100" dirty="0">
              <a:latin typeface="游明朝" panose="02020400000000000000" pitchFamily="18" charset="-128"/>
              <a:ea typeface="游明朝" panose="02020400000000000000" pitchFamily="18" charset="-128"/>
            </a:endParaRPr>
          </a:p>
          <a:p>
            <a:r>
              <a:rPr kumimoji="1" lang="en-US" altLang="ja-JP" sz="1100" dirty="0">
                <a:latin typeface="游明朝" panose="02020400000000000000" pitchFamily="18" charset="-128"/>
                <a:ea typeface="游明朝" panose="02020400000000000000" pitchFamily="18" charset="-128"/>
              </a:rPr>
              <a:t>『</a:t>
            </a:r>
            <a:r>
              <a:rPr kumimoji="1" lang="ja-JP" altLang="en-US" sz="1100" dirty="0">
                <a:latin typeface="游明朝" panose="02020400000000000000" pitchFamily="18" charset="-128"/>
                <a:ea typeface="游明朝" panose="02020400000000000000" pitchFamily="18" charset="-128"/>
              </a:rPr>
              <a:t>ヒト幹細胞培養液</a:t>
            </a:r>
            <a:r>
              <a:rPr kumimoji="1" lang="en-US" altLang="ja-JP" sz="1100" dirty="0">
                <a:latin typeface="游明朝" panose="02020400000000000000" pitchFamily="18" charset="-128"/>
                <a:ea typeface="游明朝" panose="02020400000000000000" pitchFamily="18" charset="-128"/>
              </a:rPr>
              <a:t>』</a:t>
            </a:r>
            <a:r>
              <a:rPr kumimoji="1" lang="ja-JP" altLang="en-US" sz="1100" dirty="0">
                <a:latin typeface="游明朝" panose="02020400000000000000" pitchFamily="18" charset="-128"/>
                <a:ea typeface="游明朝" panose="02020400000000000000" pitchFamily="18" charset="-128"/>
              </a:rPr>
              <a:t>の研究を重ねてきました。</a:t>
            </a:r>
            <a:endParaRPr kumimoji="1" lang="en-US" altLang="ja-JP" sz="1100" dirty="0">
              <a:latin typeface="游明朝" panose="02020400000000000000" pitchFamily="18" charset="-128"/>
              <a:ea typeface="游明朝" panose="02020400000000000000" pitchFamily="18" charset="-128"/>
            </a:endParaRPr>
          </a:p>
          <a:p>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真のキレイを手に入れるため、肌が生まれる原点に</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着目して商品開発を続け、ヒト幹細胞培養液を</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全品に配合したスキンケアが誕生しました。</a:t>
            </a:r>
            <a:endParaRPr kumimoji="1" lang="en-US" altLang="ja-JP" sz="1100" dirty="0">
              <a:latin typeface="游明朝" panose="02020400000000000000" pitchFamily="18" charset="-128"/>
              <a:ea typeface="游明朝" panose="02020400000000000000" pitchFamily="18" charset="-128"/>
            </a:endParaRPr>
          </a:p>
          <a:p>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ホームケアでの理想と結果をもとめ、美肌成分を</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個々にオリジナルナノカプセルにし、必要なところ</a:t>
            </a:r>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へダイレクトに届けます。</a:t>
            </a:r>
            <a:endParaRPr kumimoji="1" lang="en-US" altLang="ja-JP" sz="1100" dirty="0">
              <a:latin typeface="游明朝" panose="02020400000000000000" pitchFamily="18" charset="-128"/>
              <a:ea typeface="游明朝" panose="02020400000000000000" pitchFamily="18" charset="-128"/>
            </a:endParaRPr>
          </a:p>
          <a:p>
            <a:endParaRPr kumimoji="1" lang="en-US" altLang="ja-JP" sz="1100" dirty="0">
              <a:latin typeface="游明朝" panose="02020400000000000000" pitchFamily="18" charset="-128"/>
              <a:ea typeface="游明朝" panose="02020400000000000000" pitchFamily="18" charset="-128"/>
            </a:endParaRPr>
          </a:p>
          <a:p>
            <a:r>
              <a:rPr kumimoji="1" lang="ja-JP" altLang="en-US" sz="1100" dirty="0">
                <a:latin typeface="游明朝" panose="02020400000000000000" pitchFamily="18" charset="-128"/>
                <a:ea typeface="游明朝" panose="02020400000000000000" pitchFamily="18" charset="-128"/>
              </a:rPr>
              <a:t>お肌の悩みを追及した、悩み別の高機能美容液誕生。</a:t>
            </a:r>
          </a:p>
        </p:txBody>
      </p:sp>
      <p:sp>
        <p:nvSpPr>
          <p:cNvPr id="13" name="テキスト ボックス 12">
            <a:extLst>
              <a:ext uri="{FF2B5EF4-FFF2-40B4-BE49-F238E27FC236}">
                <a16:creationId xmlns:a16="http://schemas.microsoft.com/office/drawing/2014/main" id="{453C2A51-5BD1-42D2-96C0-DFE589EB5F6C}"/>
              </a:ext>
            </a:extLst>
          </p:cNvPr>
          <p:cNvSpPr txBox="1"/>
          <p:nvPr/>
        </p:nvSpPr>
        <p:spPr>
          <a:xfrm>
            <a:off x="6516817" y="4358102"/>
            <a:ext cx="2917902" cy="278859"/>
          </a:xfrm>
          <a:prstGeom prst="rect">
            <a:avLst/>
          </a:prstGeom>
          <a:noFill/>
        </p:spPr>
        <p:txBody>
          <a:bodyPr wrap="square" rtlCol="0">
            <a:spAutoFit/>
          </a:bodyPr>
          <a:lstStyle/>
          <a:p>
            <a:r>
              <a:rPr kumimoji="1" lang="ja-JP" altLang="en-US" sz="1212" b="1" dirty="0">
                <a:latin typeface="游明朝" panose="02020400000000000000" pitchFamily="18" charset="-128"/>
                <a:ea typeface="游明朝" panose="02020400000000000000" pitchFamily="18" charset="-128"/>
              </a:rPr>
              <a:t>～こだわりの国産オーガニック～</a:t>
            </a:r>
          </a:p>
        </p:txBody>
      </p:sp>
      <p:sp>
        <p:nvSpPr>
          <p:cNvPr id="2" name="タイトル 1">
            <a:extLst>
              <a:ext uri="{FF2B5EF4-FFF2-40B4-BE49-F238E27FC236}">
                <a16:creationId xmlns:a16="http://schemas.microsoft.com/office/drawing/2014/main" id="{583B7056-B9BD-4B51-9C18-76D4974B09A0}"/>
              </a:ext>
            </a:extLst>
          </p:cNvPr>
          <p:cNvSpPr txBox="1">
            <a:spLocks/>
          </p:cNvSpPr>
          <p:nvPr/>
        </p:nvSpPr>
        <p:spPr>
          <a:xfrm>
            <a:off x="171671" y="41031"/>
            <a:ext cx="9559520" cy="83554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7500"/>
          </a:bodyPr>
          <a:lstStyle>
            <a:lvl1pPr algn="l" defTabSz="1125475" rtl="0" eaLnBrk="1" latinLnBrk="0" hangingPunct="1">
              <a:lnSpc>
                <a:spcPct val="90000"/>
              </a:lnSpc>
              <a:spcBef>
                <a:spcPct val="0"/>
              </a:spcBef>
              <a:buNone/>
              <a:defRPr kumimoji="1" lang="en-US" sz="4924" i="0" kern="1200" cap="none" spc="0" baseline="0" dirty="0">
                <a:solidFill>
                  <a:schemeClr val="tx1">
                    <a:lumMod val="85000"/>
                    <a:lumOff val="15000"/>
                  </a:schemeClr>
                </a:solidFill>
                <a:effectLst/>
                <a:latin typeface="Meiryo UI" panose="020B0604030504040204" pitchFamily="50" charset="-128"/>
                <a:ea typeface="Meiryo UI" panose="020B0604030504040204" pitchFamily="50" charset="-128"/>
                <a:cs typeface="+mn-cs"/>
              </a:defRPr>
            </a:lvl1pPr>
          </a:lstStyle>
          <a:p>
            <a:pPr algn="ctr"/>
            <a:r>
              <a:rPr lang="en-US" altLang="ja-JP" sz="3200" dirty="0">
                <a:solidFill>
                  <a:srgbClr val="7030A0"/>
                </a:solidFill>
                <a:latin typeface="游明朝 Demibold" panose="02020600000000000000" pitchFamily="18" charset="-128"/>
                <a:ea typeface="游明朝 Demibold" panose="02020600000000000000" pitchFamily="18" charset="-128"/>
              </a:rPr>
              <a:t>BELLIQUE</a:t>
            </a:r>
            <a:r>
              <a:rPr lang="ja-JP" altLang="en-US" sz="3200" dirty="0">
                <a:solidFill>
                  <a:srgbClr val="7030A0"/>
                </a:solidFill>
                <a:latin typeface="游明朝 Demibold" panose="02020600000000000000" pitchFamily="18" charset="-128"/>
                <a:ea typeface="游明朝 Demibold" panose="02020600000000000000" pitchFamily="18" charset="-128"/>
              </a:rPr>
              <a:t>　メゾット　　</a:t>
            </a:r>
          </a:p>
        </p:txBody>
      </p:sp>
      <p:sp>
        <p:nvSpPr>
          <p:cNvPr id="8" name="スライド番号プレースホルダー 7">
            <a:extLst>
              <a:ext uri="{FF2B5EF4-FFF2-40B4-BE49-F238E27FC236}">
                <a16:creationId xmlns:a16="http://schemas.microsoft.com/office/drawing/2014/main" id="{88BB5336-EF22-4C27-9CE7-E35DCB4F807D}"/>
              </a:ext>
            </a:extLst>
          </p:cNvPr>
          <p:cNvSpPr>
            <a:spLocks noGrp="1"/>
          </p:cNvSpPr>
          <p:nvPr>
            <p:ph type="sldNum" sz="quarter" idx="12"/>
          </p:nvPr>
        </p:nvSpPr>
        <p:spPr/>
        <p:txBody>
          <a:bodyPr/>
          <a:lstStyle/>
          <a:p>
            <a:fld id="{34B7E4EF-A1BD-40F4-AB7B-04F084DD991D}" type="slidenum">
              <a:rPr lang="en-US" altLang="ja-JP" noProof="0" smtClean="0"/>
              <a:pPr/>
              <a:t>8</a:t>
            </a:fld>
            <a:endParaRPr lang="ja-JP" altLang="en-US" noProof="0" dirty="0"/>
          </a:p>
        </p:txBody>
      </p:sp>
    </p:spTree>
    <p:extLst>
      <p:ext uri="{BB962C8B-B14F-4D97-AF65-F5344CB8AC3E}">
        <p14:creationId xmlns:p14="http://schemas.microsoft.com/office/powerpoint/2010/main" val="470629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7BE78F9-28C0-4B95-BEBC-E561D3B0238E}"/>
              </a:ext>
            </a:extLst>
          </p:cNvPr>
          <p:cNvSpPr>
            <a:spLocks noGrp="1"/>
          </p:cNvSpPr>
          <p:nvPr>
            <p:ph type="sldNum" sz="quarter" idx="12"/>
          </p:nvPr>
        </p:nvSpPr>
        <p:spPr/>
        <p:txBody>
          <a:bodyPr/>
          <a:lstStyle/>
          <a:p>
            <a:pPr rtl="0"/>
            <a:fld id="{34B7E4EF-A1BD-40F4-AB7B-04F084DD991D}" type="slidenum">
              <a:rPr lang="en-US" altLang="ja-JP" noProof="0" smtClean="0"/>
              <a:t>9</a:t>
            </a:fld>
            <a:endParaRPr lang="ja-JP" altLang="en-US" noProof="0" dirty="0"/>
          </a:p>
        </p:txBody>
      </p:sp>
      <p:sp>
        <p:nvSpPr>
          <p:cNvPr id="8" name="正方形/長方形 7">
            <a:extLst>
              <a:ext uri="{FF2B5EF4-FFF2-40B4-BE49-F238E27FC236}">
                <a16:creationId xmlns:a16="http://schemas.microsoft.com/office/drawing/2014/main" id="{C1D9C15F-F630-4E03-9282-2F11FCA67718}"/>
              </a:ext>
            </a:extLst>
          </p:cNvPr>
          <p:cNvSpPr/>
          <p:nvPr/>
        </p:nvSpPr>
        <p:spPr>
          <a:xfrm>
            <a:off x="2874134" y="238539"/>
            <a:ext cx="4732613" cy="461665"/>
          </a:xfrm>
          <a:prstGeom prst="rect">
            <a:avLst/>
          </a:prstGeom>
        </p:spPr>
        <p:txBody>
          <a:bodyPr wrap="square">
            <a:spAutoFit/>
          </a:bodyPr>
          <a:lstStyle/>
          <a:p>
            <a:pPr defTabSz="457200"/>
            <a:r>
              <a:rPr lang="ja-JP" altLang="en-US" sz="2400" dirty="0">
                <a:solidFill>
                  <a:prstClr val="black"/>
                </a:solidFill>
                <a:latin typeface="游明朝 Demibold" panose="02020600000000000000" pitchFamily="18" charset="-128"/>
                <a:ea typeface="游明朝 Demibold" panose="02020600000000000000" pitchFamily="18" charset="-128"/>
              </a:rPr>
              <a:t>ヒト幹細胞と植物幹細胞の違い</a:t>
            </a:r>
          </a:p>
        </p:txBody>
      </p:sp>
      <p:sp>
        <p:nvSpPr>
          <p:cNvPr id="9" name="正方形/長方形 8">
            <a:extLst>
              <a:ext uri="{FF2B5EF4-FFF2-40B4-BE49-F238E27FC236}">
                <a16:creationId xmlns:a16="http://schemas.microsoft.com/office/drawing/2014/main" id="{F5928BDC-38BB-4970-A7D6-B512ABB9ADB6}"/>
              </a:ext>
            </a:extLst>
          </p:cNvPr>
          <p:cNvSpPr/>
          <p:nvPr/>
        </p:nvSpPr>
        <p:spPr>
          <a:xfrm>
            <a:off x="488504" y="757028"/>
            <a:ext cx="8928992" cy="1200329"/>
          </a:xfrm>
          <a:prstGeom prst="rect">
            <a:avLst/>
          </a:prstGeom>
        </p:spPr>
        <p:txBody>
          <a:bodyPr wrap="square">
            <a:spAutoFit/>
          </a:bodyPr>
          <a:lstStyle/>
          <a:p>
            <a:pPr defTabSz="457200"/>
            <a:r>
              <a:rPr lang="ja-JP" altLang="en-US" sz="1200" dirty="0">
                <a:solidFill>
                  <a:prstClr val="black"/>
                </a:solidFill>
                <a:latin typeface="游明朝 Demibold" panose="02020600000000000000" pitchFamily="18" charset="-128"/>
                <a:ea typeface="游明朝 Demibold" panose="02020600000000000000" pitchFamily="18" charset="-128"/>
              </a:rPr>
              <a:t>植物由来の幹細胞コスメには、抗酸化作用やうるおいを与える効果があるといわれています。しかしながら、そもそも植物の細胞にはレセプターとリガンドの仕組みはありません。</a:t>
            </a:r>
            <a:br>
              <a:rPr lang="ja-JP" altLang="en-US" sz="1200" dirty="0">
                <a:solidFill>
                  <a:prstClr val="black"/>
                </a:solidFill>
                <a:latin typeface="游明朝 Demibold" panose="02020600000000000000" pitchFamily="18" charset="-128"/>
                <a:ea typeface="游明朝 Demibold" panose="02020600000000000000" pitchFamily="18" charset="-128"/>
              </a:rPr>
            </a:br>
            <a:r>
              <a:rPr lang="ja-JP" altLang="en-US" sz="1200" dirty="0">
                <a:solidFill>
                  <a:prstClr val="black"/>
                </a:solidFill>
                <a:latin typeface="游明朝 Demibold" panose="02020600000000000000" pitchFamily="18" charset="-128"/>
                <a:ea typeface="游明朝 Demibold" panose="02020600000000000000" pitchFamily="18" charset="-128"/>
              </a:rPr>
              <a:t>レセプターとリガンドの仕組みは動物特有の情報伝達手段で、植物の場合は細胞膜のマイクロチャンネルという経路を通じて</a:t>
            </a:r>
            <a:endParaRPr lang="en-US" altLang="ja-JP" sz="1200" dirty="0">
              <a:solidFill>
                <a:prstClr val="black"/>
              </a:solidFill>
              <a:latin typeface="游明朝 Demibold" panose="02020600000000000000" pitchFamily="18" charset="-128"/>
              <a:ea typeface="游明朝 Demibold" panose="02020600000000000000" pitchFamily="18" charset="-128"/>
            </a:endParaRPr>
          </a:p>
          <a:p>
            <a:pPr defTabSz="457200"/>
            <a:r>
              <a:rPr lang="ja-JP" altLang="en-US" sz="1200" dirty="0">
                <a:solidFill>
                  <a:prstClr val="black"/>
                </a:solidFill>
                <a:latin typeface="游明朝 Demibold" panose="02020600000000000000" pitchFamily="18" charset="-128"/>
                <a:ea typeface="游明朝 Demibold" panose="02020600000000000000" pitchFamily="18" charset="-128"/>
              </a:rPr>
              <a:t>命令物質が出入りする仕組みです。このように、植物の細胞と人の細胞では、仕組みがまったく異なるので、人の細胞のカギ穴（レセプター）にピッタリ合うカギ（リガンド）を持っているわけではないのです。</a:t>
            </a:r>
            <a:br>
              <a:rPr lang="ja-JP" altLang="en-US" sz="1200" dirty="0">
                <a:solidFill>
                  <a:prstClr val="black"/>
                </a:solidFill>
                <a:latin typeface="游明朝 Demibold" panose="02020600000000000000" pitchFamily="18" charset="-128"/>
                <a:ea typeface="游明朝 Demibold" panose="02020600000000000000" pitchFamily="18" charset="-128"/>
              </a:rPr>
            </a:br>
            <a:r>
              <a:rPr lang="ja-JP" altLang="en-US" sz="1200" dirty="0">
                <a:solidFill>
                  <a:prstClr val="black"/>
                </a:solidFill>
                <a:latin typeface="游明朝 Demibold" panose="02020600000000000000" pitchFamily="18" charset="-128"/>
                <a:ea typeface="游明朝 Demibold" panose="02020600000000000000" pitchFamily="18" charset="-128"/>
              </a:rPr>
              <a:t>このため、植物の幹細胞由来の成分が人の細胞に対してどのように作用するのかは、明らかではない点も多いのです。 </a:t>
            </a:r>
          </a:p>
        </p:txBody>
      </p:sp>
      <p:pic>
        <p:nvPicPr>
          <p:cNvPr id="10" name="図 9">
            <a:extLst>
              <a:ext uri="{FF2B5EF4-FFF2-40B4-BE49-F238E27FC236}">
                <a16:creationId xmlns:a16="http://schemas.microsoft.com/office/drawing/2014/main" id="{FA718EE9-8E48-497C-B34C-B51261110B23}"/>
              </a:ext>
            </a:extLst>
          </p:cNvPr>
          <p:cNvPicPr>
            <a:picLocks noChangeAspect="1"/>
          </p:cNvPicPr>
          <p:nvPr/>
        </p:nvPicPr>
        <p:blipFill>
          <a:blip r:embed="rId2"/>
          <a:stretch>
            <a:fillRect/>
          </a:stretch>
        </p:blipFill>
        <p:spPr>
          <a:xfrm>
            <a:off x="1569245" y="1961621"/>
            <a:ext cx="7103318" cy="4759855"/>
          </a:xfrm>
          <a:prstGeom prst="rect">
            <a:avLst/>
          </a:prstGeom>
        </p:spPr>
      </p:pic>
    </p:spTree>
    <p:extLst>
      <p:ext uri="{BB962C8B-B14F-4D97-AF65-F5344CB8AC3E}">
        <p14:creationId xmlns:p14="http://schemas.microsoft.com/office/powerpoint/2010/main" val="315123033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飛行機雲">
  <a:themeElements>
    <a:clrScheme name="飛行機雲">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飛行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行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6BCBFB-BBC7-42F1-95CD-058E172363A0}">
  <ds:schemaRefs>
    <ds:schemaRef ds:uri="http://schemas.openxmlformats.org/package/2006/metadata/core-properties"/>
    <ds:schemaRef ds:uri="http://schemas.microsoft.com/office/2006/metadata/properties"/>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16c05727-aa75-4e4a-9b5f-8a80a1165891"/>
    <ds:schemaRef ds:uri="71af3243-3dd4-4a8d-8c0d-dd76da1f02a5"/>
    <ds:schemaRef ds:uri="http://purl.org/dc/dcmitype/"/>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3847</Words>
  <Application>Microsoft Office PowerPoint</Application>
  <PresentationFormat>A4 210 x 297 mm</PresentationFormat>
  <Paragraphs>465</Paragraphs>
  <Slides>23</Slides>
  <Notes>1</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23</vt:i4>
      </vt:variant>
    </vt:vector>
  </HeadingPairs>
  <TitlesOfParts>
    <vt:vector size="41" baseType="lpstr">
      <vt:lpstr>BIZ UDPゴシック</vt:lpstr>
      <vt:lpstr>BIZ UDP明朝 Medium</vt:lpstr>
      <vt:lpstr>HGP創英ﾌﾟﾚｾﾞﾝｽEB</vt:lpstr>
      <vt:lpstr>Meiryo UI</vt:lpstr>
      <vt:lpstr>MS Mincho</vt:lpstr>
      <vt:lpstr>游ゴシック</vt:lpstr>
      <vt:lpstr>游ゴシック Light</vt:lpstr>
      <vt:lpstr>游明朝</vt:lpstr>
      <vt:lpstr>游明朝 Demibold</vt:lpstr>
      <vt:lpstr>Arial</vt:lpstr>
      <vt:lpstr>Avenir Next LT Pro</vt:lpstr>
      <vt:lpstr>Calibri</vt:lpstr>
      <vt:lpstr>Calibri Light</vt:lpstr>
      <vt:lpstr>Century Gothic</vt:lpstr>
      <vt:lpstr>Verdana</vt:lpstr>
      <vt:lpstr>Office テーマ</vt:lpstr>
      <vt:lpstr>1_Office テーマ</vt:lpstr>
      <vt:lpstr>飛行機雲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BELLIQUE　STORY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2020-07-09T01:13:43Z</dcterms:created>
  <dcterms:modified xsi:type="dcterms:W3CDTF">2020-12-23T03:01:10Z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