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95" r:id="rId4"/>
    <p:sldId id="294" r:id="rId5"/>
    <p:sldId id="293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9E455-5D07-46B1-AA48-46D7A1388E15}" type="datetimeFigureOut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D3F4-67CD-4325-98E0-3BCA1D7B02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39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AC-2514-4ACA-8298-49CB1BE3F85A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22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CF-D4E2-4C15-A71A-765DF27B0EBB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7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237B-A6A3-4D0E-8D99-878B419073FB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94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FF2E-BCEA-474C-9CDD-38D1D2C16922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69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1407-5E96-4743-A2BE-E7BC640CE01D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9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43E3-CFE9-454B-8B7C-73B34771884A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91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106-FD4A-49AA-98BC-00CEBEE95356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4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6C25-9096-44CB-B7BE-B70194C1CADA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6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9720-0C61-48BC-9522-FA19864C9F30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58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BFBE-EFA8-4362-AD25-FF036C1C42CA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62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5534-F6EC-4019-B994-A17EFABCA445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43F62-DCA9-48DE-9048-F8CC93434DC5}" type="datetime1">
              <a:rPr kumimoji="1" lang="ja-JP" altLang="en-US" smtClean="0"/>
              <a:t>2021/2/10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C5FD-704E-4395-B202-0A073369B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11B884-896C-4DFF-BE00-AF723D96C950}"/>
              </a:ext>
            </a:extLst>
          </p:cNvPr>
          <p:cNvSpPr txBox="1"/>
          <p:nvPr/>
        </p:nvSpPr>
        <p:spPr>
          <a:xfrm>
            <a:off x="132885" y="7349183"/>
            <a:ext cx="64357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5617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ベリークは、化粧品製造を行うブルーム・クラシック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彩グループ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のグループ会社です。</a:t>
            </a:r>
            <a:endParaRPr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765617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ブルーム・クラシックは直営エステティックサロンの展開、及びライセンス加盟店（パートナー店）展開をし、パートナー店を含めて彩グループと呼んでおります。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0F6CAD-A921-41E9-9BBB-3BEB6E35F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" t="61758"/>
          <a:stretch/>
        </p:blipFill>
        <p:spPr>
          <a:xfrm>
            <a:off x="1872" y="8545788"/>
            <a:ext cx="4543233" cy="13602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57A171A-4958-4CC3-8549-9B3ECEC6D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26" t="61403" r="38802" b="18567"/>
          <a:stretch/>
        </p:blipFill>
        <p:spPr>
          <a:xfrm>
            <a:off x="4696416" y="8258358"/>
            <a:ext cx="1872208" cy="1564870"/>
          </a:xfrm>
          <a:prstGeom prst="rect">
            <a:avLst/>
          </a:prstGeom>
        </p:spPr>
      </p:pic>
      <p:pic>
        <p:nvPicPr>
          <p:cNvPr id="7" name="図 6" descr="屋内, テーブル, 座る, 横たわる が含まれている画像&#10;&#10;自動的に生成された説明">
            <a:extLst>
              <a:ext uri="{FF2B5EF4-FFF2-40B4-BE49-F238E27FC236}">
                <a16:creationId xmlns:a16="http://schemas.microsoft.com/office/drawing/2014/main" id="{A6486CAD-2BF7-410C-9D66-7392B6F88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5193" r="-1141" b="168"/>
          <a:stretch/>
        </p:blipFill>
        <p:spPr>
          <a:xfrm>
            <a:off x="0" y="-29317"/>
            <a:ext cx="5768789" cy="729572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444C178-198E-4702-B3C0-2E3CDEC4C5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6" y="3295"/>
            <a:ext cx="2161584" cy="81697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B11D1C-0523-42AF-9445-E672005E735B}"/>
              </a:ext>
            </a:extLst>
          </p:cNvPr>
          <p:cNvSpPr txBox="1"/>
          <p:nvPr/>
        </p:nvSpPr>
        <p:spPr>
          <a:xfrm>
            <a:off x="2549178" y="5603321"/>
            <a:ext cx="4681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なりたいお肌へ目的ごとに美容液を揃えているため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私が望む、なりたい自分になれる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まるでブティックのようなブランド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BELLIQUE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46566884-55E2-4C6B-9F79-CA311A96326A}"/>
              </a:ext>
            </a:extLst>
          </p:cNvPr>
          <p:cNvSpPr txBox="1">
            <a:spLocks/>
          </p:cNvSpPr>
          <p:nvPr/>
        </p:nvSpPr>
        <p:spPr>
          <a:xfrm>
            <a:off x="1408353" y="1909259"/>
            <a:ext cx="5272473" cy="1709288"/>
          </a:xfrm>
          <a:prstGeom prst="rect">
            <a:avLst/>
          </a:prstGeom>
        </p:spPr>
        <p:txBody>
          <a:bodyPr vert="horz" lIns="73087" tIns="36544" rIns="73087" bIns="36544" rtlCol="0" anchor="ctr">
            <a:noAutofit/>
          </a:bodyPr>
          <a:lstStyle>
            <a:lvl1pPr algn="l" defTabSz="15011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6567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なりたい肌は、自分で決める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幹細胞エステ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BELLIQUE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美容液との融合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46E702-A6BA-41AF-970C-5A27DC44F9BE}"/>
              </a:ext>
            </a:extLst>
          </p:cNvPr>
          <p:cNvSpPr txBox="1"/>
          <p:nvPr/>
        </p:nvSpPr>
        <p:spPr>
          <a:xfrm>
            <a:off x="132884" y="0"/>
            <a:ext cx="1362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社外秘・社内教育資料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815D40-C83D-4B2A-B2DC-A3ADAF25BA0B}"/>
              </a:ext>
            </a:extLst>
          </p:cNvPr>
          <p:cNvSpPr txBox="1"/>
          <p:nvPr/>
        </p:nvSpPr>
        <p:spPr>
          <a:xfrm>
            <a:off x="6533798" y="9536668"/>
            <a:ext cx="29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135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120B77-8C14-451E-A86A-3C6F00D7F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56788" r="22720" b="16575"/>
          <a:stretch/>
        </p:blipFill>
        <p:spPr>
          <a:xfrm>
            <a:off x="3390565" y="362667"/>
            <a:ext cx="3383348" cy="164183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E43B8B-7B8C-4FE4-B0C9-7C5C23055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3" t="54682" r="24445" b="15845"/>
          <a:stretch/>
        </p:blipFill>
        <p:spPr>
          <a:xfrm>
            <a:off x="3390565" y="2122473"/>
            <a:ext cx="3433563" cy="161956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AF0F9E-474A-4D49-B827-F5E1F644412F}"/>
              </a:ext>
            </a:extLst>
          </p:cNvPr>
          <p:cNvSpPr txBox="1"/>
          <p:nvPr/>
        </p:nvSpPr>
        <p:spPr>
          <a:xfrm>
            <a:off x="110856" y="688499"/>
            <a:ext cx="30341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「幹細胞培養液成分」とは、幹細胞が分泌する 多様な生理的活性を持つペプチドを精製した成分です。 ヒト脂肪由来幹細胞培養液には成長因子やサイトカイン、 インターロイキンや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SOD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等の酵素などの生理活性物質や コラーゲンやエラスチン、ヒアルロン酸などの 細胞外タンパク質成分が豊富に含まれており、 シワ改善効果や美白効果、抗酸化作用、発毛・ 増毛効果等、様々な生理的活性効果が学術発表されています。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ベリークは独自の技術で培養液から細胞や不純物を取り除いた上澄み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上清液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の部分だけをナノカプセルに配合。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上清液には約５００種類にも及ぶ成長因子が含まれていると言われています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8E135B61-996F-4730-BBD5-1F98F68C931E}"/>
              </a:ext>
            </a:extLst>
          </p:cNvPr>
          <p:cNvSpPr txBox="1">
            <a:spLocks/>
          </p:cNvSpPr>
          <p:nvPr/>
        </p:nvSpPr>
        <p:spPr>
          <a:xfrm>
            <a:off x="276777" y="107804"/>
            <a:ext cx="2702286" cy="4137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normAutofit fontScale="97500"/>
          </a:bodyPr>
          <a:lstStyle>
            <a:lvl1pPr algn="l" defTabSz="11254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924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algn="ctr" defTabSz="1454451"/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ヒト脂肪由来幹細胞培養液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D41CD32-51DE-4A9E-A4E5-782148A69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38" b="6068"/>
          <a:stretch/>
        </p:blipFill>
        <p:spPr>
          <a:xfrm>
            <a:off x="756394" y="3944311"/>
            <a:ext cx="5268342" cy="2017378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0AF3FF6F-AC68-40EC-81A0-F40B8A05F761}"/>
              </a:ext>
            </a:extLst>
          </p:cNvPr>
          <p:cNvSpPr txBox="1">
            <a:spLocks/>
          </p:cNvSpPr>
          <p:nvPr/>
        </p:nvSpPr>
        <p:spPr>
          <a:xfrm>
            <a:off x="88954" y="6128674"/>
            <a:ext cx="6553008" cy="37050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normAutofit fontScale="97500"/>
          </a:bodyPr>
          <a:lstStyle>
            <a:lvl1pPr algn="l" defTabSz="11254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924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algn="ctr" defTabSz="1454451"/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ヒト脂肪由来幹細胞培養液</a:t>
            </a:r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オリジナルナノカプセル</a:t>
            </a:r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＋ベース処方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71898A-E2A8-49D5-9A04-5DBE0D3E0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8" t="17492" r="7475" b="5671"/>
          <a:stretch/>
        </p:blipFill>
        <p:spPr>
          <a:xfrm>
            <a:off x="68238" y="6533220"/>
            <a:ext cx="3490893" cy="166506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DACB4F4-EBB1-4892-B53A-BE744E0F38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87" t="29263" r="8651"/>
          <a:stretch/>
        </p:blipFill>
        <p:spPr>
          <a:xfrm>
            <a:off x="88954" y="8232323"/>
            <a:ext cx="3422632" cy="156587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E705516-BDE6-4AD8-BE6A-A3F81BE3FC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38" t="16014" r="26375" b="10104"/>
          <a:stretch/>
        </p:blipFill>
        <p:spPr>
          <a:xfrm>
            <a:off x="3600471" y="7251677"/>
            <a:ext cx="3078245" cy="196129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C3B456-45ED-4950-AB7B-34CC2762F5F8}"/>
              </a:ext>
            </a:extLst>
          </p:cNvPr>
          <p:cNvSpPr txBox="1"/>
          <p:nvPr/>
        </p:nvSpPr>
        <p:spPr>
          <a:xfrm>
            <a:off x="5495298" y="28205"/>
            <a:ext cx="1362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社外秘・社内教育資料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0071FF-2A1C-49E0-941A-EBC6F14CD945}"/>
              </a:ext>
            </a:extLst>
          </p:cNvPr>
          <p:cNvSpPr txBox="1"/>
          <p:nvPr/>
        </p:nvSpPr>
        <p:spPr>
          <a:xfrm>
            <a:off x="6457937" y="9543333"/>
            <a:ext cx="29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85939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6D7B9BF-218C-4AF8-883D-D89B67259A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7"/>
          <a:stretch/>
        </p:blipFill>
        <p:spPr>
          <a:xfrm>
            <a:off x="5114608" y="5420697"/>
            <a:ext cx="1743392" cy="1486085"/>
          </a:xfrm>
          <a:prstGeom prst="rect">
            <a:avLst/>
          </a:prstGeom>
        </p:spPr>
      </p:pic>
      <p:graphicFrame>
        <p:nvGraphicFramePr>
          <p:cNvPr id="9" name="表 4">
            <a:extLst>
              <a:ext uri="{FF2B5EF4-FFF2-40B4-BE49-F238E27FC236}">
                <a16:creationId xmlns:a16="http://schemas.microsoft.com/office/drawing/2014/main" id="{E09ED296-E089-4447-A544-7BD435658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198112"/>
              </p:ext>
            </p:extLst>
          </p:nvPr>
        </p:nvGraphicFramePr>
        <p:xfrm>
          <a:off x="72927" y="4576859"/>
          <a:ext cx="4968752" cy="26843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7816">
                  <a:extLst>
                    <a:ext uri="{9D8B030D-6E8A-4147-A177-3AD203B41FA5}">
                      <a16:colId xmlns:a16="http://schemas.microsoft.com/office/drawing/2014/main" val="1493940826"/>
                    </a:ext>
                  </a:extLst>
                </a:gridCol>
                <a:gridCol w="1811716">
                  <a:extLst>
                    <a:ext uri="{9D8B030D-6E8A-4147-A177-3AD203B41FA5}">
                      <a16:colId xmlns:a16="http://schemas.microsoft.com/office/drawing/2014/main" val="1333561341"/>
                    </a:ext>
                  </a:extLst>
                </a:gridCol>
                <a:gridCol w="1809220">
                  <a:extLst>
                    <a:ext uri="{9D8B030D-6E8A-4147-A177-3AD203B41FA5}">
                      <a16:colId xmlns:a16="http://schemas.microsoft.com/office/drawing/2014/main" val="3874560414"/>
                    </a:ext>
                  </a:extLst>
                </a:gridCol>
              </a:tblGrid>
              <a:tr h="4019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ナノカプセル化配合</a:t>
                      </a: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効果</a:t>
                      </a: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受賞成分</a:t>
                      </a:r>
                    </a:p>
                  </a:txBody>
                  <a:tcPr marL="82370" marR="82370" marT="41185" marB="41185" anchor="ctr"/>
                </a:tc>
                <a:extLst>
                  <a:ext uri="{0D108BD9-81ED-4DB2-BD59-A6C34878D82A}">
                    <a16:rowId xmlns:a16="http://schemas.microsoft.com/office/drawing/2014/main" val="768856294"/>
                  </a:ext>
                </a:extLst>
              </a:tr>
              <a:tr h="320441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センシティブセラム</a:t>
                      </a:r>
                    </a:p>
                  </a:txBody>
                  <a:tcPr marL="82370" marR="82370" marT="41185" marB="4118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肌ストレスコントロール</a:t>
                      </a: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In-cosmetics2016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金賞</a:t>
                      </a:r>
                    </a:p>
                  </a:txBody>
                  <a:tcPr marL="82370" marR="82370" marT="41185" marB="41185" anchor="ctr"/>
                </a:tc>
                <a:extLst>
                  <a:ext uri="{0D108BD9-81ED-4DB2-BD59-A6C34878D82A}">
                    <a16:rowId xmlns:a16="http://schemas.microsoft.com/office/drawing/2014/main" val="540243079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抗酸化力。バリア機能強化</a:t>
                      </a: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In-cosmetics2016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金賞</a:t>
                      </a:r>
                    </a:p>
                  </a:txBody>
                  <a:tcPr marL="82370" marR="82370" marT="41185" marB="41185" anchor="ctr"/>
                </a:tc>
                <a:extLst>
                  <a:ext uri="{0D108BD9-81ED-4DB2-BD59-A6C34878D82A}">
                    <a16:rowId xmlns:a16="http://schemas.microsoft.com/office/drawing/2014/main" val="1476161845"/>
                  </a:ext>
                </a:extLst>
              </a:tr>
              <a:tr h="35978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ベリーミューンセラム</a:t>
                      </a:r>
                    </a:p>
                  </a:txBody>
                  <a:tcPr marL="82370" marR="82370" marT="41185" marB="4118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常在菌バランスの整え</a:t>
                      </a: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In-cosmetics2017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金賞</a:t>
                      </a:r>
                    </a:p>
                  </a:txBody>
                  <a:tcPr marL="82370" marR="82370" marT="41185" marB="41185" anchor="ctr"/>
                </a:tc>
                <a:extLst>
                  <a:ext uri="{0D108BD9-81ED-4DB2-BD59-A6C34878D82A}">
                    <a16:rowId xmlns:a16="http://schemas.microsoft.com/office/drawing/2014/main" val="3743615480"/>
                  </a:ext>
                </a:extLst>
              </a:tr>
              <a:tr h="320441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リフトセラム</a:t>
                      </a:r>
                    </a:p>
                  </a:txBody>
                  <a:tcPr marL="82370" marR="82370" marT="41185" marB="4118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成長因子の分泌。シワ改善</a:t>
                      </a: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In-cosmetics2015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銀賞</a:t>
                      </a:r>
                    </a:p>
                  </a:txBody>
                  <a:tcPr marL="82370" marR="82370" marT="41185" marB="41185" anchor="ctr"/>
                </a:tc>
                <a:extLst>
                  <a:ext uri="{0D108BD9-81ED-4DB2-BD59-A6C34878D82A}">
                    <a16:rowId xmlns:a16="http://schemas.microsoft.com/office/drawing/2014/main" val="3668583285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ターンオーバー正常化</a:t>
                      </a: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In-cosmetics2016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銀賞</a:t>
                      </a:r>
                    </a:p>
                  </a:txBody>
                  <a:tcPr marL="82370" marR="82370" marT="41185" marB="41185" anchor="ctr"/>
                </a:tc>
                <a:extLst>
                  <a:ext uri="{0D108BD9-81ED-4DB2-BD59-A6C34878D82A}">
                    <a16:rowId xmlns:a16="http://schemas.microsoft.com/office/drawing/2014/main" val="1196411237"/>
                  </a:ext>
                </a:extLst>
              </a:tr>
              <a:tr h="320441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全品に配合</a:t>
                      </a:r>
                    </a:p>
                  </a:txBody>
                  <a:tcPr marL="82370" marR="82370" marT="41185" marB="4118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線維芽細胞を活性化</a:t>
                      </a:r>
                      <a:endParaRPr kumimoji="1" lang="en-US" altLang="ja-JP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In-cosmetics2017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金賞</a:t>
                      </a:r>
                    </a:p>
                  </a:txBody>
                  <a:tcPr marL="82370" marR="82370" marT="41185" marB="41185" anchor="ctr"/>
                </a:tc>
                <a:extLst>
                  <a:ext uri="{0D108BD9-81ED-4DB2-BD59-A6C34878D82A}">
                    <a16:rowId xmlns:a16="http://schemas.microsoft.com/office/drawing/2014/main" val="3402171626"/>
                  </a:ext>
                </a:extLst>
              </a:tr>
              <a:tr h="320441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酸化ダメージから保護、保湿</a:t>
                      </a:r>
                    </a:p>
                  </a:txBody>
                  <a:tcPr marL="82370" marR="82370" marT="41185" marB="411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In-cosmetics2014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銅賞</a:t>
                      </a:r>
                    </a:p>
                  </a:txBody>
                  <a:tcPr marL="82370" marR="82370" marT="41185" marB="41185" anchor="ctr"/>
                </a:tc>
                <a:extLst>
                  <a:ext uri="{0D108BD9-81ED-4DB2-BD59-A6C34878D82A}">
                    <a16:rowId xmlns:a16="http://schemas.microsoft.com/office/drawing/2014/main" val="500000168"/>
                  </a:ext>
                </a:extLst>
              </a:tr>
            </a:tbl>
          </a:graphicData>
        </a:graphic>
      </p:graphicFrame>
      <p:sp>
        <p:nvSpPr>
          <p:cNvPr id="11" name="タイトル 1">
            <a:extLst>
              <a:ext uri="{FF2B5EF4-FFF2-40B4-BE49-F238E27FC236}">
                <a16:creationId xmlns:a16="http://schemas.microsoft.com/office/drawing/2014/main" id="{8E135B61-996F-4730-BBD5-1F98F68C931E}"/>
              </a:ext>
            </a:extLst>
          </p:cNvPr>
          <p:cNvSpPr txBox="1">
            <a:spLocks/>
          </p:cNvSpPr>
          <p:nvPr/>
        </p:nvSpPr>
        <p:spPr>
          <a:xfrm>
            <a:off x="183787" y="95963"/>
            <a:ext cx="2702286" cy="32614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normAutofit fontScale="97500"/>
          </a:bodyPr>
          <a:lstStyle>
            <a:lvl1pPr algn="l" defTabSz="11254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924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algn="ctr" defTabSz="1454451"/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BELLIQUE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の特徴</a:t>
            </a:r>
          </a:p>
        </p:txBody>
      </p:sp>
      <p:graphicFrame>
        <p:nvGraphicFramePr>
          <p:cNvPr id="14" name="コンテンツ プレースホルダー 3">
            <a:extLst>
              <a:ext uri="{FF2B5EF4-FFF2-40B4-BE49-F238E27FC236}">
                <a16:creationId xmlns:a16="http://schemas.microsoft.com/office/drawing/2014/main" id="{7B2FCDAD-BC4C-476E-B9C0-C90E4999D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851862"/>
              </p:ext>
            </p:extLst>
          </p:nvPr>
        </p:nvGraphicFramePr>
        <p:xfrm>
          <a:off x="108177" y="7381924"/>
          <a:ext cx="6712143" cy="23052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11403">
                  <a:extLst>
                    <a:ext uri="{9D8B030D-6E8A-4147-A177-3AD203B41FA5}">
                      <a16:colId xmlns:a16="http://schemas.microsoft.com/office/drawing/2014/main" val="3810617483"/>
                    </a:ext>
                  </a:extLst>
                </a:gridCol>
                <a:gridCol w="706826">
                  <a:extLst>
                    <a:ext uri="{9D8B030D-6E8A-4147-A177-3AD203B41FA5}">
                      <a16:colId xmlns:a16="http://schemas.microsoft.com/office/drawing/2014/main" val="1890536556"/>
                    </a:ext>
                  </a:extLst>
                </a:gridCol>
                <a:gridCol w="827422">
                  <a:extLst>
                    <a:ext uri="{9D8B030D-6E8A-4147-A177-3AD203B41FA5}">
                      <a16:colId xmlns:a16="http://schemas.microsoft.com/office/drawing/2014/main" val="2089478203"/>
                    </a:ext>
                  </a:extLst>
                </a:gridCol>
                <a:gridCol w="827422">
                  <a:extLst>
                    <a:ext uri="{9D8B030D-6E8A-4147-A177-3AD203B41FA5}">
                      <a16:colId xmlns:a16="http://schemas.microsoft.com/office/drawing/2014/main" val="2686098191"/>
                    </a:ext>
                  </a:extLst>
                </a:gridCol>
                <a:gridCol w="919359">
                  <a:extLst>
                    <a:ext uri="{9D8B030D-6E8A-4147-A177-3AD203B41FA5}">
                      <a16:colId xmlns:a16="http://schemas.microsoft.com/office/drawing/2014/main" val="3644315431"/>
                    </a:ext>
                  </a:extLst>
                </a:gridCol>
                <a:gridCol w="576914">
                  <a:extLst>
                    <a:ext uri="{9D8B030D-6E8A-4147-A177-3AD203B41FA5}">
                      <a16:colId xmlns:a16="http://schemas.microsoft.com/office/drawing/2014/main" val="4183010540"/>
                    </a:ext>
                  </a:extLst>
                </a:gridCol>
                <a:gridCol w="842797">
                  <a:extLst>
                    <a:ext uri="{9D8B030D-6E8A-4147-A177-3AD203B41FA5}">
                      <a16:colId xmlns:a16="http://schemas.microsoft.com/office/drawing/2014/main" val="2863378459"/>
                    </a:ext>
                  </a:extLst>
                </a:gridCol>
              </a:tblGrid>
              <a:tr h="3608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ベリークの特長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ブライト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ターンクリア</a:t>
                      </a:r>
                      <a:endParaRPr lang="en-US" altLang="ja-JP" sz="100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センシティブ</a:t>
                      </a:r>
                      <a:endParaRPr lang="en-US" altLang="ja-JP" sz="100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ベリーミューン</a:t>
                      </a:r>
                      <a:endParaRPr lang="en-US" altLang="ja-JP" sz="100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リフト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ステムファイン</a:t>
                      </a:r>
                      <a:endParaRPr lang="en-US" altLang="ja-JP" sz="100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extLst>
                  <a:ext uri="{0D108BD9-81ED-4DB2-BD59-A6C34878D82A}">
                    <a16:rowId xmlns:a16="http://schemas.microsoft.com/office/drawing/2014/main" val="474698633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ナノカプセル化した</a:t>
                      </a:r>
                      <a:endParaRPr lang="en-US" altLang="ja-JP" sz="100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ヒト幹細胞培養液配合量</a:t>
                      </a:r>
                      <a:endParaRPr lang="ja-JP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extLst>
                  <a:ext uri="{0D108BD9-81ED-4DB2-BD59-A6C34878D82A}">
                    <a16:rowId xmlns:a16="http://schemas.microsoft.com/office/drawing/2014/main" val="3278832385"/>
                  </a:ext>
                </a:extLst>
              </a:tr>
              <a:tr h="7108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ナノカプセル化した整肌成分配合</a:t>
                      </a:r>
                      <a:b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In-Cosmetics2017</a:t>
                      </a:r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金賞</a:t>
                      </a:r>
                      <a:b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In-Cosmetics201</a:t>
                      </a:r>
                      <a:r>
                        <a:rPr lang="en-US" altLang="ja-JP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銅賞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extLst>
                  <a:ext uri="{0D108BD9-81ED-4DB2-BD59-A6C34878D82A}">
                    <a16:rowId xmlns:a16="http://schemas.microsoft.com/office/drawing/2014/main" val="2592865445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ナノカプセル化した悩み別</a:t>
                      </a:r>
                      <a:endParaRPr lang="en-US" altLang="ja-JP" sz="1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美容成分配合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extLst>
                  <a:ext uri="{0D108BD9-81ED-4DB2-BD59-A6C34878D82A}">
                    <a16:rowId xmlns:a16="http://schemas.microsoft.com/office/drawing/2014/main" val="2081961081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種類の日本産オリジナル</a:t>
                      </a:r>
                      <a:endParaRPr lang="en-US" altLang="ja-JP" sz="100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オーガニック原料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11206" marR="11206" marT="11206" marB="0" anchor="ctr"/>
                </a:tc>
                <a:extLst>
                  <a:ext uri="{0D108BD9-81ED-4DB2-BD59-A6C34878D82A}">
                    <a16:rowId xmlns:a16="http://schemas.microsoft.com/office/drawing/2014/main" val="3231433556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22E304-8572-4E32-B093-EB0079502A34}"/>
              </a:ext>
            </a:extLst>
          </p:cNvPr>
          <p:cNvSpPr txBox="1"/>
          <p:nvPr/>
        </p:nvSpPr>
        <p:spPr>
          <a:xfrm>
            <a:off x="35247" y="514326"/>
            <a:ext cx="6785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お肌のお悩み別の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品・・お悩みにダイレクトに答える！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悩み別の美容成分＋人幹細胞培養液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/>
              <a:t>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高機能美容液（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In-cosmetics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受賞成分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悩み別の美容成分をオリジナルナノカプセルに高配合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/>
              <a:t>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人幹細胞培養液が高配合なのに低価格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開発から製造まで一貫しているから・・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/>
          </a:p>
          <a:p>
            <a:r>
              <a:rPr kumimoji="1" lang="ja-JP" altLang="en-US" dirty="0"/>
              <a:t>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なりたい肌になれる！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お悩み美容液を選んで混ぜる。お客様に合わせた美容液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/>
              <a:t>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朝２プッシュ＋夜２プッシュでたっぷり使える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30ml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（青・白・緑・赤・金）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日間。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15mm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（茶）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0A0B114-88E4-4077-8506-3E179C5D2BFE}"/>
              </a:ext>
            </a:extLst>
          </p:cNvPr>
          <p:cNvSpPr txBox="1"/>
          <p:nvPr/>
        </p:nvSpPr>
        <p:spPr>
          <a:xfrm>
            <a:off x="5495298" y="28205"/>
            <a:ext cx="1362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社外秘・社内教育資料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6AEE44-0F09-4715-9372-FCA32586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5FD-704E-4395-B202-0A073369B25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AF23B2-63EE-4D3E-9E55-7EBB54E28A79}"/>
              </a:ext>
            </a:extLst>
          </p:cNvPr>
          <p:cNvSpPr txBox="1"/>
          <p:nvPr/>
        </p:nvSpPr>
        <p:spPr>
          <a:xfrm>
            <a:off x="6393397" y="9619396"/>
            <a:ext cx="54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21367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洗面道具, グリーン, ローション, 座る が含まれている画像&#10;&#10;自動的に生成された説明">
            <a:extLst>
              <a:ext uri="{FF2B5EF4-FFF2-40B4-BE49-F238E27FC236}">
                <a16:creationId xmlns:a16="http://schemas.microsoft.com/office/drawing/2014/main" id="{371F11E3-B9F9-481E-9341-8F90687E33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39" y="4055576"/>
            <a:ext cx="612699" cy="2178901"/>
          </a:xfrm>
          <a:prstGeom prst="rect">
            <a:avLst/>
          </a:prstGeom>
        </p:spPr>
      </p:pic>
      <p:pic>
        <p:nvPicPr>
          <p:cNvPr id="8" name="図 7" descr="水のボトル&#10;&#10;自動的に生成された説明">
            <a:extLst>
              <a:ext uri="{FF2B5EF4-FFF2-40B4-BE49-F238E27FC236}">
                <a16:creationId xmlns:a16="http://schemas.microsoft.com/office/drawing/2014/main" id="{BA13073D-C7C4-4569-911E-867831D002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34" y="7193252"/>
            <a:ext cx="612699" cy="2217128"/>
          </a:xfrm>
          <a:prstGeom prst="rect">
            <a:avLst/>
          </a:prstGeom>
        </p:spPr>
      </p:pic>
      <p:pic>
        <p:nvPicPr>
          <p:cNvPr id="10" name="図 9" descr="白いバックグラウンドの前にあるボトル&#10;&#10;自動的に生成された説明">
            <a:extLst>
              <a:ext uri="{FF2B5EF4-FFF2-40B4-BE49-F238E27FC236}">
                <a16:creationId xmlns:a16="http://schemas.microsoft.com/office/drawing/2014/main" id="{1BEF5935-0196-4048-84AC-403B4BDADB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39" y="734144"/>
            <a:ext cx="613050" cy="222078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087FB9-D3AA-438C-BB13-29423E27B683}"/>
              </a:ext>
            </a:extLst>
          </p:cNvPr>
          <p:cNvSpPr txBox="1"/>
          <p:nvPr/>
        </p:nvSpPr>
        <p:spPr>
          <a:xfrm>
            <a:off x="101006" y="71708"/>
            <a:ext cx="505678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美顔器使用</a:t>
            </a:r>
            <a:r>
              <a:rPr kumimoji="1"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イオン導入・エレクトロポレーションなど</a:t>
            </a:r>
            <a:r>
              <a:rPr kumimoji="1"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kumimoji="1"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ホームケア　化粧品</a:t>
            </a:r>
            <a:r>
              <a:rPr kumimoji="1"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E4F206B-E8D4-46E3-B70B-EABD45B9C1C6}"/>
              </a:ext>
            </a:extLst>
          </p:cNvPr>
          <p:cNvSpPr txBox="1"/>
          <p:nvPr/>
        </p:nvSpPr>
        <p:spPr>
          <a:xfrm>
            <a:off x="695491" y="7365624"/>
            <a:ext cx="25597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お肌をしっとり整え、ハリと弾力を　与えます。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シワ・キメ・目元の改善サポートし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ふっくら美肌へ導きます。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☑肌がたるんできた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☑肌に触れると弾力が無い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☑肌を引き上げると毛穴が消える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☑小じわが気になる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050555B-C2A4-4DB2-A0C5-92C87E55CF82}"/>
              </a:ext>
            </a:extLst>
          </p:cNvPr>
          <p:cNvSpPr txBox="1"/>
          <p:nvPr/>
        </p:nvSpPr>
        <p:spPr>
          <a:xfrm>
            <a:off x="858515" y="1093182"/>
            <a:ext cx="2649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古い角質や汚れをやさしく取り除き、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透明感のあるお肌に整えます。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皮脂過剰の調整・色むら改善。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☑毛穴目立つ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☑肌がガサガサする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☑何を塗っても入りにくい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☑皮脂でメイク崩れしやすい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DACB901-EF32-431F-B2F7-E2E03422ECD5}"/>
              </a:ext>
            </a:extLst>
          </p:cNvPr>
          <p:cNvSpPr txBox="1"/>
          <p:nvPr/>
        </p:nvSpPr>
        <p:spPr>
          <a:xfrm>
            <a:off x="3146361" y="3970010"/>
            <a:ext cx="36116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お肌をふっくらなキメへと整え、保水肌へと導きます。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肌内部のダメージを修復サポート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☑ストレス・季節の変わり目のゆらぎ肌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☑ニキビが出やすい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☑赤み・かゆみがでやすい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☑お肌の水分が足らない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E5571D6-2C3A-45A3-8443-674AF6B9E1E6}"/>
              </a:ext>
            </a:extLst>
          </p:cNvPr>
          <p:cNvSpPr txBox="1"/>
          <p:nvPr/>
        </p:nvSpPr>
        <p:spPr>
          <a:xfrm>
            <a:off x="3223639" y="2102635"/>
            <a:ext cx="341139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主要成分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ヒト幹細胞培養液オリジナルナノカプセル１０％配合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・フルーツ酸・・皮脂抑制、毛穴引締め、ニキビ予防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・パパイン酵素・・角質除去、美白、ターンオーバー促進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・ガラクトアラビナン・・ターンオーバー促進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・アボカド油脂肪酸ブチル・・皮脂抑制、色むら改善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・フウチョウソウ葉エキス・・炎症ニキビの抑制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ABE52F-90D2-4354-AD95-5EC92A7194E5}"/>
              </a:ext>
            </a:extLst>
          </p:cNvPr>
          <p:cNvSpPr txBox="1"/>
          <p:nvPr/>
        </p:nvSpPr>
        <p:spPr>
          <a:xfrm>
            <a:off x="3203151" y="5267998"/>
            <a:ext cx="355482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主要成分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ヒト幹細胞培養液オリジナルナノカプセル１０％配合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・ナンバンクサフジ種子エキス・・・肌内部の環境の回復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・アセチルグルコサミンリン酸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Na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・・ヒアルロン酸の前駆体。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ヒアルロン酸生成促進。保水力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・ヘキサカルボキシメチルジペプト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-12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・・バリア機能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・ロドソルスマリヌスエキス・・抗炎症、鎮静効果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・オプンチアフィクスインジカ茎エキス・・保湿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3ABBB2C-4903-4869-89CA-DC451FE2E5A7}"/>
              </a:ext>
            </a:extLst>
          </p:cNvPr>
          <p:cNvSpPr txBox="1"/>
          <p:nvPr/>
        </p:nvSpPr>
        <p:spPr>
          <a:xfrm>
            <a:off x="3188268" y="7591363"/>
            <a:ext cx="3414630" cy="10618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主要成分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ヒト幹細胞培養液オリジナルナノカプセル１０％配合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・チレッタセンブリエキス・・シワ、キメ改善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・プランクトンエキス・・抗酸化、抗糖化予防、生成促進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・アカツメクサ花エキス・・ターンオーバー促進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・アセチルヘキサペプチド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-51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アミド・・お肌の修復活性化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・アセチルグルコサミンリン酸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2Na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・・コラーゲン合成促進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DF8E7D9-02BB-4865-8715-1E51AF4ED323}"/>
              </a:ext>
            </a:extLst>
          </p:cNvPr>
          <p:cNvSpPr txBox="1"/>
          <p:nvPr/>
        </p:nvSpPr>
        <p:spPr>
          <a:xfrm>
            <a:off x="5495298" y="28205"/>
            <a:ext cx="1362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社外秘・社内教育資料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D2D958-6545-45E2-99C1-D7ADCF3E3896}"/>
              </a:ext>
            </a:extLst>
          </p:cNvPr>
          <p:cNvGrpSpPr/>
          <p:nvPr/>
        </p:nvGrpSpPr>
        <p:grpSpPr>
          <a:xfrm>
            <a:off x="3744973" y="860504"/>
            <a:ext cx="2673114" cy="880492"/>
            <a:chOff x="814196" y="634800"/>
            <a:chExt cx="2673114" cy="88049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4A106F4-0F2B-4572-ABF6-C83FBE278433}"/>
                </a:ext>
              </a:extLst>
            </p:cNvPr>
            <p:cNvGrpSpPr/>
            <p:nvPr/>
          </p:nvGrpSpPr>
          <p:grpSpPr>
            <a:xfrm>
              <a:off x="1657279" y="638333"/>
              <a:ext cx="958498" cy="866620"/>
              <a:chOff x="944176" y="606321"/>
              <a:chExt cx="983036" cy="861774"/>
            </a:xfrm>
          </p:grpSpPr>
          <p:sp>
            <p:nvSpPr>
              <p:cNvPr id="41" name="フローチャート: 結合子 40">
                <a:extLst>
                  <a:ext uri="{FF2B5EF4-FFF2-40B4-BE49-F238E27FC236}">
                    <a16:creationId xmlns:a16="http://schemas.microsoft.com/office/drawing/2014/main" id="{258E2AAF-ACA4-411E-94F8-6874388DF33D}"/>
                  </a:ext>
                </a:extLst>
              </p:cNvPr>
              <p:cNvSpPr/>
              <p:nvPr/>
            </p:nvSpPr>
            <p:spPr>
              <a:xfrm>
                <a:off x="1008435" y="606321"/>
                <a:ext cx="845143" cy="861774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765617" fontAlgn="auto">
                  <a:spcBef>
                    <a:spcPts val="0"/>
                  </a:spcBef>
                  <a:spcAft>
                    <a:spcPts val="0"/>
                  </a:spcAft>
                </a:pPr>
                <a:endParaRPr lang="ja-JP" altLang="en-US" sz="1506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22B19C2-64E1-4FB7-9548-CB7A198A7BA6}"/>
                  </a:ext>
                </a:extLst>
              </p:cNvPr>
              <p:cNvSpPr txBox="1"/>
              <p:nvPr/>
            </p:nvSpPr>
            <p:spPr>
              <a:xfrm>
                <a:off x="944176" y="882081"/>
                <a:ext cx="983036" cy="24714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76561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ja-JP" altLang="en-US" sz="1015" b="1" dirty="0">
                    <a:solidFill>
                      <a:prstClr val="white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皮脂トラブル</a:t>
                </a:r>
                <a:endParaRPr lang="ja-JP" altLang="en-US" sz="1015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01C23B7-DE8B-44C9-A075-0CC591DCFE21}"/>
                </a:ext>
              </a:extLst>
            </p:cNvPr>
            <p:cNvGrpSpPr/>
            <p:nvPr/>
          </p:nvGrpSpPr>
          <p:grpSpPr>
            <a:xfrm>
              <a:off x="814196" y="648672"/>
              <a:ext cx="871591" cy="866620"/>
              <a:chOff x="959674" y="606321"/>
              <a:chExt cx="893904" cy="861774"/>
            </a:xfrm>
          </p:grpSpPr>
          <p:sp>
            <p:nvSpPr>
              <p:cNvPr id="36" name="フローチャート: 結合子 35">
                <a:extLst>
                  <a:ext uri="{FF2B5EF4-FFF2-40B4-BE49-F238E27FC236}">
                    <a16:creationId xmlns:a16="http://schemas.microsoft.com/office/drawing/2014/main" id="{E24E7D43-BFB4-4DDF-B294-6B00DD64DA3D}"/>
                  </a:ext>
                </a:extLst>
              </p:cNvPr>
              <p:cNvSpPr/>
              <p:nvPr/>
            </p:nvSpPr>
            <p:spPr>
              <a:xfrm>
                <a:off x="1008435" y="606321"/>
                <a:ext cx="845143" cy="861774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765617" fontAlgn="auto">
                  <a:spcBef>
                    <a:spcPts val="0"/>
                  </a:spcBef>
                  <a:spcAft>
                    <a:spcPts val="0"/>
                  </a:spcAft>
                </a:pPr>
                <a:endParaRPr lang="ja-JP" altLang="en-US" sz="1506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F3A3B4D-FB45-4ECB-BDA4-97695337D28B}"/>
                  </a:ext>
                </a:extLst>
              </p:cNvPr>
              <p:cNvSpPr txBox="1"/>
              <p:nvPr/>
            </p:nvSpPr>
            <p:spPr>
              <a:xfrm>
                <a:off x="959674" y="864121"/>
                <a:ext cx="893904" cy="26135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76561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108" b="1" dirty="0">
                    <a:solidFill>
                      <a:prstClr val="white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毛穴、キメ</a:t>
                </a: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2E4A0E76-91BE-4A15-9652-11A744DC370F}"/>
                </a:ext>
              </a:extLst>
            </p:cNvPr>
            <p:cNvGrpSpPr/>
            <p:nvPr/>
          </p:nvGrpSpPr>
          <p:grpSpPr>
            <a:xfrm>
              <a:off x="2528812" y="634800"/>
              <a:ext cx="958498" cy="866620"/>
              <a:chOff x="944176" y="606321"/>
              <a:chExt cx="983036" cy="861774"/>
            </a:xfrm>
          </p:grpSpPr>
          <p:sp>
            <p:nvSpPr>
              <p:cNvPr id="32" name="フローチャート: 結合子 31">
                <a:extLst>
                  <a:ext uri="{FF2B5EF4-FFF2-40B4-BE49-F238E27FC236}">
                    <a16:creationId xmlns:a16="http://schemas.microsoft.com/office/drawing/2014/main" id="{D44AC9B4-BC1B-48B3-B289-06BC20E3915A}"/>
                  </a:ext>
                </a:extLst>
              </p:cNvPr>
              <p:cNvSpPr/>
              <p:nvPr/>
            </p:nvSpPr>
            <p:spPr>
              <a:xfrm>
                <a:off x="1008435" y="606321"/>
                <a:ext cx="845143" cy="861774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765617" fontAlgn="auto">
                  <a:spcBef>
                    <a:spcPts val="0"/>
                  </a:spcBef>
                  <a:spcAft>
                    <a:spcPts val="0"/>
                  </a:spcAft>
                </a:pPr>
                <a:endParaRPr lang="ja-JP" altLang="en-US" sz="1506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BC785BE-10FE-4923-91A2-C488CEF1BCF7}"/>
                  </a:ext>
                </a:extLst>
              </p:cNvPr>
              <p:cNvSpPr txBox="1"/>
              <p:nvPr/>
            </p:nvSpPr>
            <p:spPr>
              <a:xfrm>
                <a:off x="944176" y="882081"/>
                <a:ext cx="983036" cy="24714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76561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ja-JP" altLang="en-US" sz="1015" b="1" dirty="0">
                    <a:solidFill>
                      <a:prstClr val="white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化粧ノリＵＰ</a:t>
                </a:r>
                <a:endParaRPr lang="ja-JP" altLang="en-US" sz="1015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B30C353-4318-4045-A313-D2FBE409BE40}"/>
              </a:ext>
            </a:extLst>
          </p:cNvPr>
          <p:cNvGrpSpPr/>
          <p:nvPr/>
        </p:nvGrpSpPr>
        <p:grpSpPr>
          <a:xfrm>
            <a:off x="867527" y="4551976"/>
            <a:ext cx="2123444" cy="1146901"/>
            <a:chOff x="629324" y="5491194"/>
            <a:chExt cx="2123444" cy="1146901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45C9A585-54AB-4055-A380-760AB3E60F9B}"/>
                </a:ext>
              </a:extLst>
            </p:cNvPr>
            <p:cNvGrpSpPr/>
            <p:nvPr/>
          </p:nvGrpSpPr>
          <p:grpSpPr>
            <a:xfrm>
              <a:off x="666525" y="5491194"/>
              <a:ext cx="981185" cy="531751"/>
              <a:chOff x="4719602" y="990782"/>
              <a:chExt cx="898047" cy="576064"/>
            </a:xfrm>
          </p:grpSpPr>
          <p:sp>
            <p:nvSpPr>
              <p:cNvPr id="58" name="フローチャート: 準備 57">
                <a:extLst>
                  <a:ext uri="{FF2B5EF4-FFF2-40B4-BE49-F238E27FC236}">
                    <a16:creationId xmlns:a16="http://schemas.microsoft.com/office/drawing/2014/main" id="{2389EE4F-E293-4C5F-9B5D-4D24367090C5}"/>
                  </a:ext>
                </a:extLst>
              </p:cNvPr>
              <p:cNvSpPr/>
              <p:nvPr/>
            </p:nvSpPr>
            <p:spPr>
              <a:xfrm>
                <a:off x="4719602" y="990782"/>
                <a:ext cx="898047" cy="576064"/>
              </a:xfrm>
              <a:prstGeom prst="flowChartPreparation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923" kern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4A9A6EF-B2F6-403D-AC0A-42EEF64D9037}"/>
                  </a:ext>
                </a:extLst>
              </p:cNvPr>
              <p:cNvSpPr txBox="1"/>
              <p:nvPr/>
            </p:nvSpPr>
            <p:spPr>
              <a:xfrm>
                <a:off x="4884696" y="1147313"/>
                <a:ext cx="683071" cy="2692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敏感肌</a:t>
                </a:r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052F9F02-D2A6-4985-9E90-158140C394E7}"/>
                </a:ext>
              </a:extLst>
            </p:cNvPr>
            <p:cNvGrpSpPr/>
            <p:nvPr/>
          </p:nvGrpSpPr>
          <p:grpSpPr>
            <a:xfrm>
              <a:off x="1708212" y="6103064"/>
              <a:ext cx="1044556" cy="531751"/>
              <a:chOff x="374072" y="2083366"/>
              <a:chExt cx="1288604" cy="57606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6" name="フローチャート: 準備 55">
                <a:extLst>
                  <a:ext uri="{FF2B5EF4-FFF2-40B4-BE49-F238E27FC236}">
                    <a16:creationId xmlns:a16="http://schemas.microsoft.com/office/drawing/2014/main" id="{FC43CEE7-5C0F-43C1-8F51-37152A57C997}"/>
                  </a:ext>
                </a:extLst>
              </p:cNvPr>
              <p:cNvSpPr/>
              <p:nvPr/>
            </p:nvSpPr>
            <p:spPr>
              <a:xfrm>
                <a:off x="374072" y="2083366"/>
                <a:ext cx="1210427" cy="576064"/>
              </a:xfrm>
              <a:prstGeom prst="flowChartPreparation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923" kern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DBAB6BC-E0A4-4282-828A-7FABD062F039}"/>
                  </a:ext>
                </a:extLst>
              </p:cNvPr>
              <p:cNvSpPr txBox="1"/>
              <p:nvPr/>
            </p:nvSpPr>
            <p:spPr>
              <a:xfrm>
                <a:off x="505639" y="2228769"/>
                <a:ext cx="1157037" cy="2692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肌環境整え</a:t>
                </a: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37F7F8F7-3862-4F43-AB4F-BD553C2C89CF}"/>
                </a:ext>
              </a:extLst>
            </p:cNvPr>
            <p:cNvGrpSpPr/>
            <p:nvPr/>
          </p:nvGrpSpPr>
          <p:grpSpPr>
            <a:xfrm>
              <a:off x="1691768" y="5491941"/>
              <a:ext cx="950990" cy="531751"/>
              <a:chOff x="374072" y="2083366"/>
              <a:chExt cx="1210427" cy="57606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4" name="フローチャート: 準備 53">
                <a:extLst>
                  <a:ext uri="{FF2B5EF4-FFF2-40B4-BE49-F238E27FC236}">
                    <a16:creationId xmlns:a16="http://schemas.microsoft.com/office/drawing/2014/main" id="{43677D47-B619-49C0-B128-7A1989512B08}"/>
                  </a:ext>
                </a:extLst>
              </p:cNvPr>
              <p:cNvSpPr/>
              <p:nvPr/>
            </p:nvSpPr>
            <p:spPr>
              <a:xfrm>
                <a:off x="374072" y="2083366"/>
                <a:ext cx="1210427" cy="576064"/>
              </a:xfrm>
              <a:prstGeom prst="flowChartPreparation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923" kern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9177447-6FA7-44AD-BDC9-6AD1790B1263}"/>
                  </a:ext>
                </a:extLst>
              </p:cNvPr>
              <p:cNvSpPr txBox="1"/>
              <p:nvPr/>
            </p:nvSpPr>
            <p:spPr>
              <a:xfrm>
                <a:off x="476225" y="2231084"/>
                <a:ext cx="1082658" cy="2692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大人ニキビ</a:t>
                </a:r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C17AB561-942F-4736-B359-BDA28A174933}"/>
                </a:ext>
              </a:extLst>
            </p:cNvPr>
            <p:cNvGrpSpPr/>
            <p:nvPr/>
          </p:nvGrpSpPr>
          <p:grpSpPr>
            <a:xfrm>
              <a:off x="629324" y="6106344"/>
              <a:ext cx="1101347" cy="531751"/>
              <a:chOff x="374072" y="2083366"/>
              <a:chExt cx="1262898" cy="57606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" name="フローチャート: 準備 51">
                <a:extLst>
                  <a:ext uri="{FF2B5EF4-FFF2-40B4-BE49-F238E27FC236}">
                    <a16:creationId xmlns:a16="http://schemas.microsoft.com/office/drawing/2014/main" id="{0D44D23A-9CF5-4A2F-9168-2A2DF3577D38}"/>
                  </a:ext>
                </a:extLst>
              </p:cNvPr>
              <p:cNvSpPr/>
              <p:nvPr/>
            </p:nvSpPr>
            <p:spPr>
              <a:xfrm>
                <a:off x="374072" y="2083366"/>
                <a:ext cx="1210427" cy="576064"/>
              </a:xfrm>
              <a:prstGeom prst="flowChartPreparation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923" kern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1AF3C11-6569-457F-A48F-CF10DA7DFC12}"/>
                  </a:ext>
                </a:extLst>
              </p:cNvPr>
              <p:cNvSpPr txBox="1"/>
              <p:nvPr/>
            </p:nvSpPr>
            <p:spPr>
              <a:xfrm>
                <a:off x="450291" y="2228769"/>
                <a:ext cx="1186679" cy="2692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ヒアルロン酸</a:t>
                </a:r>
              </a:p>
            </p:txBody>
          </p:sp>
        </p:grp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BCB593DC-7FC8-4B7D-8990-853D539FE6DA}"/>
              </a:ext>
            </a:extLst>
          </p:cNvPr>
          <p:cNvGrpSpPr/>
          <p:nvPr/>
        </p:nvGrpSpPr>
        <p:grpSpPr>
          <a:xfrm>
            <a:off x="2053065" y="9025700"/>
            <a:ext cx="4664226" cy="732298"/>
            <a:chOff x="121365" y="1567738"/>
            <a:chExt cx="4664226" cy="732298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3A8A906B-732F-431C-BA77-913B673E1FAE}"/>
                </a:ext>
              </a:extLst>
            </p:cNvPr>
            <p:cNvGrpSpPr/>
            <p:nvPr/>
          </p:nvGrpSpPr>
          <p:grpSpPr>
            <a:xfrm>
              <a:off x="121365" y="1567738"/>
              <a:ext cx="874595" cy="707885"/>
              <a:chOff x="374073" y="2083365"/>
              <a:chExt cx="1210427" cy="57606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4" name="フローチャート: 準備 73">
                <a:extLst>
                  <a:ext uri="{FF2B5EF4-FFF2-40B4-BE49-F238E27FC236}">
                    <a16:creationId xmlns:a16="http://schemas.microsoft.com/office/drawing/2014/main" id="{FBD0CAF9-D244-487E-AF6D-CB2BC9B04CFD}"/>
                  </a:ext>
                </a:extLst>
              </p:cNvPr>
              <p:cNvSpPr/>
              <p:nvPr/>
            </p:nvSpPr>
            <p:spPr>
              <a:xfrm>
                <a:off x="374073" y="2083365"/>
                <a:ext cx="1210427" cy="576064"/>
              </a:xfrm>
              <a:prstGeom prst="flowChartPreparation">
                <a:avLst/>
              </a:prstGeom>
              <a:solidFill>
                <a:srgbClr val="F79646">
                  <a:lumMod val="75000"/>
                </a:srgbClr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3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07FFA4A8-B87B-421D-AA80-8FD36F252691}"/>
                  </a:ext>
                </a:extLst>
              </p:cNvPr>
              <p:cNvSpPr txBox="1"/>
              <p:nvPr/>
            </p:nvSpPr>
            <p:spPr>
              <a:xfrm>
                <a:off x="437955" y="2240593"/>
                <a:ext cx="1146544" cy="2128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ハリ、弾力</a:t>
                </a:r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F4D65776-3E5E-4391-A5B4-81DBF6EA9B9E}"/>
                </a:ext>
              </a:extLst>
            </p:cNvPr>
            <p:cNvGrpSpPr/>
            <p:nvPr/>
          </p:nvGrpSpPr>
          <p:grpSpPr>
            <a:xfrm>
              <a:off x="1066030" y="1579514"/>
              <a:ext cx="939310" cy="707885"/>
              <a:chOff x="230860" y="2073237"/>
              <a:chExt cx="1299992" cy="57606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2" name="フローチャート: 準備 71">
                <a:extLst>
                  <a:ext uri="{FF2B5EF4-FFF2-40B4-BE49-F238E27FC236}">
                    <a16:creationId xmlns:a16="http://schemas.microsoft.com/office/drawing/2014/main" id="{7B9F06D7-AA8F-40D5-85CE-184CCA066F93}"/>
                  </a:ext>
                </a:extLst>
              </p:cNvPr>
              <p:cNvSpPr/>
              <p:nvPr/>
            </p:nvSpPr>
            <p:spPr>
              <a:xfrm>
                <a:off x="230860" y="2073237"/>
                <a:ext cx="1210427" cy="576064"/>
              </a:xfrm>
              <a:prstGeom prst="flowChartPreparation">
                <a:avLst/>
              </a:prstGeom>
              <a:solidFill>
                <a:srgbClr val="F79646">
                  <a:lumMod val="75000"/>
                </a:srgbClr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32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B113BA7F-1C03-4C58-805C-A8D06016A344}"/>
                  </a:ext>
                </a:extLst>
              </p:cNvPr>
              <p:cNvSpPr txBox="1"/>
              <p:nvPr/>
            </p:nvSpPr>
            <p:spPr>
              <a:xfrm>
                <a:off x="230968" y="2246641"/>
                <a:ext cx="1299884" cy="2128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たるみ毛穴</a:t>
                </a:r>
              </a:p>
            </p:txBody>
          </p: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59E1D289-01A9-44DD-92A9-E877333483BA}"/>
                </a:ext>
              </a:extLst>
            </p:cNvPr>
            <p:cNvGrpSpPr/>
            <p:nvPr/>
          </p:nvGrpSpPr>
          <p:grpSpPr>
            <a:xfrm>
              <a:off x="2019960" y="1579682"/>
              <a:ext cx="874595" cy="707885"/>
              <a:chOff x="374073" y="2083365"/>
              <a:chExt cx="1210427" cy="57606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0" name="フローチャート: 準備 69">
                <a:extLst>
                  <a:ext uri="{FF2B5EF4-FFF2-40B4-BE49-F238E27FC236}">
                    <a16:creationId xmlns:a16="http://schemas.microsoft.com/office/drawing/2014/main" id="{EFD17144-7D5D-49AA-A432-3A9F660C8068}"/>
                  </a:ext>
                </a:extLst>
              </p:cNvPr>
              <p:cNvSpPr/>
              <p:nvPr/>
            </p:nvSpPr>
            <p:spPr>
              <a:xfrm>
                <a:off x="374073" y="2083365"/>
                <a:ext cx="1210427" cy="576064"/>
              </a:xfrm>
              <a:prstGeom prst="flowChartPreparation">
                <a:avLst/>
              </a:prstGeom>
              <a:solidFill>
                <a:srgbClr val="F79646">
                  <a:lumMod val="75000"/>
                </a:srgbClr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3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595367BC-0354-47A2-BC9E-2502AC5F968C}"/>
                  </a:ext>
                </a:extLst>
              </p:cNvPr>
              <p:cNvSpPr txBox="1"/>
              <p:nvPr/>
            </p:nvSpPr>
            <p:spPr>
              <a:xfrm>
                <a:off x="431648" y="2253084"/>
                <a:ext cx="1146544" cy="2128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エイジング</a:t>
                </a:r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F18558E8-CEBA-4F11-AA8F-F7DF4088BC13}"/>
                </a:ext>
              </a:extLst>
            </p:cNvPr>
            <p:cNvGrpSpPr/>
            <p:nvPr/>
          </p:nvGrpSpPr>
          <p:grpSpPr>
            <a:xfrm>
              <a:off x="2956688" y="1592151"/>
              <a:ext cx="941387" cy="707885"/>
              <a:chOff x="374073" y="2083365"/>
              <a:chExt cx="1302865" cy="576064"/>
            </a:xfrm>
            <a:gradFill flip="none" rotWithShape="1">
              <a:gsLst>
                <a:gs pos="0">
                  <a:srgbClr val="D8B25C">
                    <a:lumMod val="0"/>
                    <a:lumOff val="100000"/>
                  </a:srgbClr>
                </a:gs>
                <a:gs pos="35000">
                  <a:srgbClr val="D8B25C">
                    <a:lumMod val="0"/>
                    <a:lumOff val="100000"/>
                  </a:srgbClr>
                </a:gs>
                <a:gs pos="100000">
                  <a:srgbClr val="D8B25C">
                    <a:lumMod val="100000"/>
                  </a:srgbClr>
                </a:gs>
              </a:gsLst>
              <a:path path="circle">
                <a:fillToRect l="50000" t="-80000" r="50000" b="180000"/>
              </a:path>
              <a:tileRect/>
            </a:gra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8" name="フローチャート: 準備 67">
                <a:extLst>
                  <a:ext uri="{FF2B5EF4-FFF2-40B4-BE49-F238E27FC236}">
                    <a16:creationId xmlns:a16="http://schemas.microsoft.com/office/drawing/2014/main" id="{A521578E-BA10-433B-B21A-D8AA40851D6F}"/>
                  </a:ext>
                </a:extLst>
              </p:cNvPr>
              <p:cNvSpPr/>
              <p:nvPr/>
            </p:nvSpPr>
            <p:spPr>
              <a:xfrm>
                <a:off x="374073" y="2083365"/>
                <a:ext cx="1210427" cy="576064"/>
              </a:xfrm>
              <a:prstGeom prst="flowChartPreparation">
                <a:avLst/>
              </a:prstGeom>
              <a:solidFill>
                <a:srgbClr val="F79646">
                  <a:lumMod val="75000"/>
                </a:srgbClr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3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75235E36-5693-48B6-B5E6-EEC50274DE9A}"/>
                  </a:ext>
                </a:extLst>
              </p:cNvPr>
              <p:cNvSpPr txBox="1"/>
              <p:nvPr/>
            </p:nvSpPr>
            <p:spPr>
              <a:xfrm>
                <a:off x="466511" y="2273801"/>
                <a:ext cx="1210427" cy="2128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目元ケア</a:t>
                </a:r>
              </a:p>
            </p:txBody>
          </p:sp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3C2AE82B-C2F4-483D-A6DE-2BEAB81665EC}"/>
                </a:ext>
              </a:extLst>
            </p:cNvPr>
            <p:cNvGrpSpPr/>
            <p:nvPr/>
          </p:nvGrpSpPr>
          <p:grpSpPr>
            <a:xfrm>
              <a:off x="3910996" y="1592151"/>
              <a:ext cx="874595" cy="707885"/>
              <a:chOff x="374073" y="2083365"/>
              <a:chExt cx="1210427" cy="57606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6" name="フローチャート: 準備 65">
                <a:extLst>
                  <a:ext uri="{FF2B5EF4-FFF2-40B4-BE49-F238E27FC236}">
                    <a16:creationId xmlns:a16="http://schemas.microsoft.com/office/drawing/2014/main" id="{974677B4-747A-412F-A0A2-3C45CF0FE04C}"/>
                  </a:ext>
                </a:extLst>
              </p:cNvPr>
              <p:cNvSpPr/>
              <p:nvPr/>
            </p:nvSpPr>
            <p:spPr>
              <a:xfrm>
                <a:off x="374073" y="2083365"/>
                <a:ext cx="1210427" cy="576064"/>
              </a:xfrm>
              <a:prstGeom prst="flowChartPreparation">
                <a:avLst/>
              </a:prstGeom>
              <a:solidFill>
                <a:srgbClr val="F79646">
                  <a:lumMod val="75000"/>
                </a:srgbClr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3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6CCDFADA-33EC-4E95-87AD-88406700C0C3}"/>
                  </a:ext>
                </a:extLst>
              </p:cNvPr>
              <p:cNvSpPr txBox="1"/>
              <p:nvPr/>
            </p:nvSpPr>
            <p:spPr>
              <a:xfrm>
                <a:off x="431648" y="2218838"/>
                <a:ext cx="1146544" cy="3506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293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ダメージケア</a:t>
                </a:r>
              </a:p>
            </p:txBody>
          </p:sp>
        </p:grp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CB07042-28F1-441F-8FAE-C8C19B2D8AF4}"/>
              </a:ext>
            </a:extLst>
          </p:cNvPr>
          <p:cNvSpPr txBox="1"/>
          <p:nvPr/>
        </p:nvSpPr>
        <p:spPr>
          <a:xfrm>
            <a:off x="-156921" y="3048777"/>
            <a:ext cx="2486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ベリーク　ターンクリアセラム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30ml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￥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6,000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（税別）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491D2C5-D90D-47BA-AAB6-C38DE2345660}"/>
              </a:ext>
            </a:extLst>
          </p:cNvPr>
          <p:cNvSpPr txBox="1"/>
          <p:nvPr/>
        </p:nvSpPr>
        <p:spPr>
          <a:xfrm>
            <a:off x="-128467" y="6278681"/>
            <a:ext cx="2831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ベリーク　センシティブセラム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30ml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￥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6,000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（税別）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1C60F3B-7F74-4DC0-8AD1-195648077795}"/>
              </a:ext>
            </a:extLst>
          </p:cNvPr>
          <p:cNvSpPr txBox="1"/>
          <p:nvPr/>
        </p:nvSpPr>
        <p:spPr>
          <a:xfrm>
            <a:off x="-103440" y="9441586"/>
            <a:ext cx="2559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ベリーク　リフトセラム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30ml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￥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6,800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（税別）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2F40CE-BAE6-4D42-A6D6-74CE447D6ED2}"/>
              </a:ext>
            </a:extLst>
          </p:cNvPr>
          <p:cNvSpPr txBox="1"/>
          <p:nvPr/>
        </p:nvSpPr>
        <p:spPr>
          <a:xfrm>
            <a:off x="6537867" y="9591562"/>
            <a:ext cx="64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360771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938902FC-7288-4E7D-9220-63F8F90D35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787" y="6971216"/>
            <a:ext cx="613640" cy="2247220"/>
          </a:xfrm>
          <a:prstGeom prst="rect">
            <a:avLst/>
          </a:prstGeom>
        </p:spPr>
      </p:pic>
      <p:pic>
        <p:nvPicPr>
          <p:cNvPr id="19" name="図 18" descr="屋内, 座る, 瓶, 小さい が含まれている画像&#10;&#10;自動的に生成された説明">
            <a:extLst>
              <a:ext uri="{FF2B5EF4-FFF2-40B4-BE49-F238E27FC236}">
                <a16:creationId xmlns:a16="http://schemas.microsoft.com/office/drawing/2014/main" id="{D7B0773F-5CFE-492D-A6E8-00CEBD8CD0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1023444"/>
            <a:ext cx="604837" cy="1757393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BA5FB4-ABA1-43FE-980E-2B9996A8FAD8}"/>
              </a:ext>
            </a:extLst>
          </p:cNvPr>
          <p:cNvSpPr txBox="1"/>
          <p:nvPr/>
        </p:nvSpPr>
        <p:spPr>
          <a:xfrm>
            <a:off x="135713" y="143621"/>
            <a:ext cx="223018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ホームケア化粧品</a:t>
            </a:r>
            <a:r>
              <a:rPr kumimoji="1" lang="en-US" altLang="ja-JP" sz="1400" dirty="0">
                <a:solidFill>
                  <a:schemeClr val="bg1"/>
                </a:solidFill>
              </a:rPr>
              <a:t>】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33BB092-CBDD-42FA-864B-77E23C8E31EE}"/>
              </a:ext>
            </a:extLst>
          </p:cNvPr>
          <p:cNvSpPr txBox="1"/>
          <p:nvPr/>
        </p:nvSpPr>
        <p:spPr>
          <a:xfrm>
            <a:off x="2840576" y="565035"/>
            <a:ext cx="414842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エイジングケア・高保湿・潤い・水分維持力を高め、老け顔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印象に立ち向かう高濃度美容液。お肌の救世主です。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☑年中乾燥が気になる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☑顔の寝癖が消えない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☑シミやシワが急に増えてきた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☑お肌の悩みが多い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848D759-48D4-4107-8D47-EFFF077CD367}"/>
              </a:ext>
            </a:extLst>
          </p:cNvPr>
          <p:cNvSpPr txBox="1"/>
          <p:nvPr/>
        </p:nvSpPr>
        <p:spPr>
          <a:xfrm>
            <a:off x="2869090" y="3879959"/>
            <a:ext cx="38864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際立つツヤ・明るさ・輝きを与えます。抗炎症・抗老化のブライトニング・デトックスで美肌を手に入れる。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☑シミがきになる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☑紫外線を浴びる事が多い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☑カサカサしてくすんで見える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☑ツヤがなくなってきた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3025C0D-383B-4101-B3B5-415CFF8975F2}"/>
              </a:ext>
            </a:extLst>
          </p:cNvPr>
          <p:cNvSpPr txBox="1"/>
          <p:nvPr/>
        </p:nvSpPr>
        <p:spPr>
          <a:xfrm>
            <a:off x="3263311" y="7142777"/>
            <a:ext cx="34402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外的刺激からお肌を守り、美肌菌を促し免疫機能を高めます。お肌を守って整えます。</a:t>
            </a:r>
            <a:endParaRPr kumimoji="1"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☑花粉やほこりで肌荒れしやすい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☑お肌の調子が安定しない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☑季節の変わり目に肌が乾燥する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☑外出が多い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67A88D8-F521-4858-A05B-482CB02731C5}"/>
              </a:ext>
            </a:extLst>
          </p:cNvPr>
          <p:cNvSpPr txBox="1"/>
          <p:nvPr/>
        </p:nvSpPr>
        <p:spPr>
          <a:xfrm>
            <a:off x="2960211" y="1902140"/>
            <a:ext cx="374339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主要成分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ヒト幹細胞培養液オリジナルナノカプセル</a:t>
            </a:r>
            <a:r>
              <a:rPr kumimoji="1" lang="en-US" altLang="ja-JP" sz="9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9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０％配合</a:t>
            </a:r>
            <a:endParaRPr kumimoji="1" lang="en-US" altLang="ja-JP" sz="900" b="1" dirty="0"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・ミラメーズ・・抗酸化・高保湿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・パッションフルーツオイル・・コラーゲン、エラスチン産生促進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・異性化糖・・老化加速の予防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・ラフィノース・・角質層の促進、バリア機能促進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・酢酸ベンジルスルフォニル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D-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セリルホモフェニルアラニンアミジ　ノベンザミド・・肌老化予防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058BC7-127C-444E-8AFB-F5C051A98F2A}"/>
              </a:ext>
            </a:extLst>
          </p:cNvPr>
          <p:cNvSpPr txBox="1"/>
          <p:nvPr/>
        </p:nvSpPr>
        <p:spPr>
          <a:xfrm>
            <a:off x="2710628" y="5096152"/>
            <a:ext cx="4148423" cy="13388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主要成分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ヒト幹細胞培養液オリジナルナノカプセル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％配合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3-O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エチルアスコルビン酸・・ビタミン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誘導体、美白保湿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コラーゲン産生促進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・オリゴペプチド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-34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・・メラニンの生成抑制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・ヘキシル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3-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グリセリルアスコルビン酸・・ビタミン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誘導体、メラニン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生成抑制・保湿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・プランクトンエキス・・細胞賦活（ターンオーバー促進）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X50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ピュアホワイト・・ナノカプセル化した美白成分。持続型ビタミン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A6B67F-281F-4580-B5FD-F8A6CB0DDCF0}"/>
              </a:ext>
            </a:extLst>
          </p:cNvPr>
          <p:cNvSpPr txBox="1"/>
          <p:nvPr/>
        </p:nvSpPr>
        <p:spPr>
          <a:xfrm>
            <a:off x="3265804" y="8501704"/>
            <a:ext cx="3489409" cy="10618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主要成分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ヒト幹細胞培養液オリジナルナノカプセル１０％配合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・カルボキシメチル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-β-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グルカン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Mg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・・整肌、抗炎症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・ビフィズス菌培養溶解質・・お肌の修復機能促進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・ビルベリー種子油・・バリア機能強化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・オロバンケラプムエキス・・細胞賦活、バリア機能改善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・ポリシュード・・大気微粒子からの皮膚の保護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DF8E7D9-02BB-4865-8715-1E51AF4ED323}"/>
              </a:ext>
            </a:extLst>
          </p:cNvPr>
          <p:cNvSpPr txBox="1"/>
          <p:nvPr/>
        </p:nvSpPr>
        <p:spPr>
          <a:xfrm>
            <a:off x="5495298" y="28205"/>
            <a:ext cx="1362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社外秘・社内教育資料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C6BC7D9-FE62-4F05-8F3C-E824F95F3525}"/>
              </a:ext>
            </a:extLst>
          </p:cNvPr>
          <p:cNvGrpSpPr/>
          <p:nvPr/>
        </p:nvGrpSpPr>
        <p:grpSpPr>
          <a:xfrm>
            <a:off x="719086" y="7471728"/>
            <a:ext cx="2488637" cy="1338828"/>
            <a:chOff x="6478416" y="2780437"/>
            <a:chExt cx="2483910" cy="146859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59C6E25F-9B54-426F-A686-85A6BBE55B49}"/>
                </a:ext>
              </a:extLst>
            </p:cNvPr>
            <p:cNvGrpSpPr/>
            <p:nvPr/>
          </p:nvGrpSpPr>
          <p:grpSpPr>
            <a:xfrm>
              <a:off x="6904661" y="2780437"/>
              <a:ext cx="798313" cy="707886"/>
              <a:chOff x="4832207" y="2632731"/>
              <a:chExt cx="2140286" cy="1835233"/>
            </a:xfrm>
          </p:grpSpPr>
          <p:sp>
            <p:nvSpPr>
              <p:cNvPr id="54" name="六角形 53">
                <a:extLst>
                  <a:ext uri="{FF2B5EF4-FFF2-40B4-BE49-F238E27FC236}">
                    <a16:creationId xmlns:a16="http://schemas.microsoft.com/office/drawing/2014/main" id="{C7149C1C-104D-4C6D-AC64-AC455F19CABB}"/>
                  </a:ext>
                </a:extLst>
              </p:cNvPr>
              <p:cNvSpPr/>
              <p:nvPr/>
            </p:nvSpPr>
            <p:spPr>
              <a:xfrm>
                <a:off x="4832207" y="2632731"/>
                <a:ext cx="2140286" cy="1835233"/>
              </a:xfrm>
              <a:prstGeom prst="hexagon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554" kern="0" dirty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B0F4EBEE-A368-46A1-82D4-7792BC4BA4E9}"/>
                  </a:ext>
                </a:extLst>
              </p:cNvPr>
              <p:cNvSpPr txBox="1"/>
              <p:nvPr/>
            </p:nvSpPr>
            <p:spPr>
              <a:xfrm>
                <a:off x="5036318" y="3165657"/>
                <a:ext cx="1695655" cy="72751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292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敏感</a:t>
                </a: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D677D44-681A-4DC8-A672-162133DA30C5}"/>
                </a:ext>
              </a:extLst>
            </p:cNvPr>
            <p:cNvGrpSpPr/>
            <p:nvPr/>
          </p:nvGrpSpPr>
          <p:grpSpPr>
            <a:xfrm>
              <a:off x="7731709" y="2791470"/>
              <a:ext cx="798313" cy="707886"/>
              <a:chOff x="4832207" y="2632731"/>
              <a:chExt cx="2140286" cy="1835233"/>
            </a:xfrm>
          </p:grpSpPr>
          <p:sp>
            <p:nvSpPr>
              <p:cNvPr id="52" name="六角形 51">
                <a:extLst>
                  <a:ext uri="{FF2B5EF4-FFF2-40B4-BE49-F238E27FC236}">
                    <a16:creationId xmlns:a16="http://schemas.microsoft.com/office/drawing/2014/main" id="{D203C183-996F-48F7-A4C3-EBF1BE265EEA}"/>
                  </a:ext>
                </a:extLst>
              </p:cNvPr>
              <p:cNvSpPr/>
              <p:nvPr/>
            </p:nvSpPr>
            <p:spPr>
              <a:xfrm>
                <a:off x="4832207" y="2632731"/>
                <a:ext cx="2140286" cy="1835233"/>
              </a:xfrm>
              <a:prstGeom prst="hexagon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554" kern="0" dirty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84C07D4-D663-4D4A-B63E-2114EBC41352}"/>
                  </a:ext>
                </a:extLst>
              </p:cNvPr>
              <p:cNvSpPr txBox="1"/>
              <p:nvPr/>
            </p:nvSpPr>
            <p:spPr>
              <a:xfrm>
                <a:off x="5019813" y="3111487"/>
                <a:ext cx="1801595" cy="72751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292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乾燥</a:t>
                </a:r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C6B7DF99-68D1-4E71-9C7F-0314C6F496DF}"/>
                </a:ext>
              </a:extLst>
            </p:cNvPr>
            <p:cNvGrpSpPr/>
            <p:nvPr/>
          </p:nvGrpSpPr>
          <p:grpSpPr>
            <a:xfrm>
              <a:off x="6478416" y="3530111"/>
              <a:ext cx="825401" cy="707886"/>
              <a:chOff x="4759584" y="2632731"/>
              <a:chExt cx="2212909" cy="1835233"/>
            </a:xfrm>
          </p:grpSpPr>
          <p:sp>
            <p:nvSpPr>
              <p:cNvPr id="49" name="六角形 48">
                <a:extLst>
                  <a:ext uri="{FF2B5EF4-FFF2-40B4-BE49-F238E27FC236}">
                    <a16:creationId xmlns:a16="http://schemas.microsoft.com/office/drawing/2014/main" id="{EAB5E45D-4759-42E4-B061-CFE80058E712}"/>
                  </a:ext>
                </a:extLst>
              </p:cNvPr>
              <p:cNvSpPr/>
              <p:nvPr/>
            </p:nvSpPr>
            <p:spPr>
              <a:xfrm>
                <a:off x="4832207" y="2632731"/>
                <a:ext cx="2140286" cy="1835233"/>
              </a:xfrm>
              <a:prstGeom prst="hexagon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554" kern="0" dirty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33ED45F-4FB3-4D3C-B62E-26E492B9B75B}"/>
                  </a:ext>
                </a:extLst>
              </p:cNvPr>
              <p:cNvSpPr txBox="1"/>
              <p:nvPr/>
            </p:nvSpPr>
            <p:spPr>
              <a:xfrm>
                <a:off x="4759584" y="2792318"/>
                <a:ext cx="2212909" cy="108269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108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花粉</a:t>
                </a:r>
                <a:endParaRPr kumimoji="0" lang="en-US" altLang="ja-JP" sz="1108" b="1" kern="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108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PM2.5</a:t>
                </a:r>
                <a:endParaRPr kumimoji="0" lang="ja-JP" altLang="en-US" sz="1108" b="1" kern="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40E587D-6B98-4AF5-BBE0-55175BCD5F81}"/>
                </a:ext>
              </a:extLst>
            </p:cNvPr>
            <p:cNvGrpSpPr/>
            <p:nvPr/>
          </p:nvGrpSpPr>
          <p:grpSpPr>
            <a:xfrm>
              <a:off x="7273579" y="3541144"/>
              <a:ext cx="864096" cy="707886"/>
              <a:chOff x="4744023" y="2632731"/>
              <a:chExt cx="2316651" cy="1835233"/>
            </a:xfrm>
          </p:grpSpPr>
          <p:sp>
            <p:nvSpPr>
              <p:cNvPr id="45" name="六角形 44">
                <a:extLst>
                  <a:ext uri="{FF2B5EF4-FFF2-40B4-BE49-F238E27FC236}">
                    <a16:creationId xmlns:a16="http://schemas.microsoft.com/office/drawing/2014/main" id="{74597F04-B175-4771-B1DC-9C5C51C75C92}"/>
                  </a:ext>
                </a:extLst>
              </p:cNvPr>
              <p:cNvSpPr/>
              <p:nvPr/>
            </p:nvSpPr>
            <p:spPr>
              <a:xfrm>
                <a:off x="4832207" y="2632731"/>
                <a:ext cx="2140286" cy="1835233"/>
              </a:xfrm>
              <a:prstGeom prst="hexagon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554" kern="0" dirty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BCAB96F-DAEF-4495-9250-7E2C900743D4}"/>
                  </a:ext>
                </a:extLst>
              </p:cNvPr>
              <p:cNvSpPr txBox="1"/>
              <p:nvPr/>
            </p:nvSpPr>
            <p:spPr>
              <a:xfrm>
                <a:off x="4744023" y="2877917"/>
                <a:ext cx="2316651" cy="108269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108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美肌菌</a:t>
                </a:r>
                <a:endParaRPr kumimoji="0" lang="en-US" altLang="ja-JP" sz="1108" b="1" kern="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108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育成</a:t>
                </a: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863A0B3-3556-42B3-8996-000365C036CE}"/>
                </a:ext>
              </a:extLst>
            </p:cNvPr>
            <p:cNvGrpSpPr/>
            <p:nvPr/>
          </p:nvGrpSpPr>
          <p:grpSpPr>
            <a:xfrm>
              <a:off x="8154992" y="3530111"/>
              <a:ext cx="807334" cy="707886"/>
              <a:chOff x="4797974" y="2676478"/>
              <a:chExt cx="2164471" cy="1835233"/>
            </a:xfrm>
          </p:grpSpPr>
          <p:sp>
            <p:nvSpPr>
              <p:cNvPr id="41" name="六角形 40">
                <a:extLst>
                  <a:ext uri="{FF2B5EF4-FFF2-40B4-BE49-F238E27FC236}">
                    <a16:creationId xmlns:a16="http://schemas.microsoft.com/office/drawing/2014/main" id="{4D6353EE-4E79-41B6-9E66-788C04D92C22}"/>
                  </a:ext>
                </a:extLst>
              </p:cNvPr>
              <p:cNvSpPr/>
              <p:nvPr/>
            </p:nvSpPr>
            <p:spPr>
              <a:xfrm>
                <a:off x="4797974" y="2676478"/>
                <a:ext cx="2140286" cy="1835233"/>
              </a:xfrm>
              <a:prstGeom prst="hexagon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554" kern="0" dirty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39AF89F-B0C9-427D-94A3-DA85F3AEAC98}"/>
                  </a:ext>
                </a:extLst>
              </p:cNvPr>
              <p:cNvSpPr txBox="1"/>
              <p:nvPr/>
            </p:nvSpPr>
            <p:spPr>
              <a:xfrm>
                <a:off x="4822159" y="2836066"/>
                <a:ext cx="2140286" cy="123230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108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バリア</a:t>
                </a:r>
                <a:endParaRPr kumimoji="0" lang="en-US" altLang="ja-JP" sz="1108" b="1" kern="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108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機能</a:t>
                </a:r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C528006-7A6D-4510-9B05-0164CC428F68}"/>
              </a:ext>
            </a:extLst>
          </p:cNvPr>
          <p:cNvGrpSpPr/>
          <p:nvPr/>
        </p:nvGrpSpPr>
        <p:grpSpPr>
          <a:xfrm>
            <a:off x="927111" y="993416"/>
            <a:ext cx="1890042" cy="1653502"/>
            <a:chOff x="661969" y="667343"/>
            <a:chExt cx="1890042" cy="1653502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DE8510CE-3799-40FD-B921-2AB83E563B66}"/>
                </a:ext>
              </a:extLst>
            </p:cNvPr>
            <p:cNvGrpSpPr/>
            <p:nvPr/>
          </p:nvGrpSpPr>
          <p:grpSpPr>
            <a:xfrm>
              <a:off x="1172693" y="667343"/>
              <a:ext cx="1074344" cy="797194"/>
              <a:chOff x="374073" y="2083365"/>
              <a:chExt cx="1411979" cy="57606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4" name="フローチャート: 準備 63">
                <a:extLst>
                  <a:ext uri="{FF2B5EF4-FFF2-40B4-BE49-F238E27FC236}">
                    <a16:creationId xmlns:a16="http://schemas.microsoft.com/office/drawing/2014/main" id="{E247060E-7910-4E08-A9A5-2BEAD771244D}"/>
                  </a:ext>
                </a:extLst>
              </p:cNvPr>
              <p:cNvSpPr/>
              <p:nvPr/>
            </p:nvSpPr>
            <p:spPr>
              <a:xfrm>
                <a:off x="374073" y="2083365"/>
                <a:ext cx="1210427" cy="576064"/>
              </a:xfrm>
              <a:prstGeom prst="flowChartPreparation">
                <a:avLst/>
              </a:prstGeom>
              <a:gradFill flip="none" rotWithShape="1">
                <a:gsLst>
                  <a:gs pos="0">
                    <a:srgbClr val="DD8047">
                      <a:lumMod val="0"/>
                      <a:lumOff val="100000"/>
                    </a:srgbClr>
                  </a:gs>
                  <a:gs pos="35000">
                    <a:srgbClr val="DD8047">
                      <a:lumMod val="0"/>
                      <a:lumOff val="100000"/>
                    </a:srgbClr>
                  </a:gs>
                  <a:gs pos="100000">
                    <a:srgbClr val="DD8047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923" kern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C49CC3D-7240-47B2-82FB-378054CED757}"/>
                  </a:ext>
                </a:extLst>
              </p:cNvPr>
              <p:cNvSpPr txBox="1"/>
              <p:nvPr/>
            </p:nvSpPr>
            <p:spPr>
              <a:xfrm>
                <a:off x="434309" y="2266829"/>
                <a:ext cx="1351743" cy="17959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ヒト幹３０％</a:t>
                </a:r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9EBD014B-4B04-4FD5-9AD0-8E7FE9C52602}"/>
                </a:ext>
              </a:extLst>
            </p:cNvPr>
            <p:cNvGrpSpPr/>
            <p:nvPr/>
          </p:nvGrpSpPr>
          <p:grpSpPr>
            <a:xfrm>
              <a:off x="661969" y="1516235"/>
              <a:ext cx="1029463" cy="797194"/>
              <a:chOff x="374073" y="2083365"/>
              <a:chExt cx="1352994" cy="57606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2" name="フローチャート: 準備 61">
                <a:extLst>
                  <a:ext uri="{FF2B5EF4-FFF2-40B4-BE49-F238E27FC236}">
                    <a16:creationId xmlns:a16="http://schemas.microsoft.com/office/drawing/2014/main" id="{B9CB2F61-75F3-4F43-A1B5-DF88B0FD2E40}"/>
                  </a:ext>
                </a:extLst>
              </p:cNvPr>
              <p:cNvSpPr/>
              <p:nvPr/>
            </p:nvSpPr>
            <p:spPr>
              <a:xfrm>
                <a:off x="374073" y="2083365"/>
                <a:ext cx="1210427" cy="576064"/>
              </a:xfrm>
              <a:prstGeom prst="flowChartPreparation">
                <a:avLst/>
              </a:prstGeom>
              <a:gradFill flip="none" rotWithShape="1">
                <a:gsLst>
                  <a:gs pos="0">
                    <a:srgbClr val="DD8047">
                      <a:lumMod val="0"/>
                      <a:lumOff val="100000"/>
                    </a:srgbClr>
                  </a:gs>
                  <a:gs pos="35000">
                    <a:srgbClr val="DD8047">
                      <a:lumMod val="0"/>
                      <a:lumOff val="100000"/>
                    </a:srgbClr>
                  </a:gs>
                  <a:gs pos="100000">
                    <a:srgbClr val="DD8047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923" kern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32087E9-B2EE-4685-9311-FCD6827A4ABC}"/>
                  </a:ext>
                </a:extLst>
              </p:cNvPr>
              <p:cNvSpPr txBox="1"/>
              <p:nvPr/>
            </p:nvSpPr>
            <p:spPr>
              <a:xfrm>
                <a:off x="375324" y="2266829"/>
                <a:ext cx="1351743" cy="29246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真皮三大成分</a:t>
                </a:r>
                <a:endParaRPr kumimoji="0" lang="en-US" altLang="ja-JP" sz="1015" b="1" kern="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kumimoji="0" lang="en-US" altLang="ja-JP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</a:t>
                </a:r>
                <a:endParaRPr kumimoji="0" lang="en-US" altLang="ja-JP" sz="1015" b="1" kern="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CF3B5E92-7C01-4A22-8A45-FC184391D8E7}"/>
                </a:ext>
              </a:extLst>
            </p:cNvPr>
            <p:cNvGrpSpPr/>
            <p:nvPr/>
          </p:nvGrpSpPr>
          <p:grpSpPr>
            <a:xfrm>
              <a:off x="1631024" y="1523651"/>
              <a:ext cx="920987" cy="797194"/>
              <a:chOff x="374073" y="2083365"/>
              <a:chExt cx="1210427" cy="57606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0" name="フローチャート: 準備 59">
                <a:extLst>
                  <a:ext uri="{FF2B5EF4-FFF2-40B4-BE49-F238E27FC236}">
                    <a16:creationId xmlns:a16="http://schemas.microsoft.com/office/drawing/2014/main" id="{B147731E-46D6-40D1-80C5-4840E51511A6}"/>
                  </a:ext>
                </a:extLst>
              </p:cNvPr>
              <p:cNvSpPr/>
              <p:nvPr/>
            </p:nvSpPr>
            <p:spPr>
              <a:xfrm>
                <a:off x="374073" y="2083365"/>
                <a:ext cx="1210427" cy="576064"/>
              </a:xfrm>
              <a:prstGeom prst="flowChartPreparation">
                <a:avLst/>
              </a:prstGeom>
              <a:gradFill flip="none" rotWithShape="1">
                <a:gsLst>
                  <a:gs pos="0">
                    <a:srgbClr val="DD8047">
                      <a:lumMod val="0"/>
                      <a:lumOff val="100000"/>
                    </a:srgbClr>
                  </a:gs>
                  <a:gs pos="35000">
                    <a:srgbClr val="DD8047">
                      <a:lumMod val="0"/>
                      <a:lumOff val="100000"/>
                    </a:srgbClr>
                  </a:gs>
                  <a:gs pos="100000">
                    <a:srgbClr val="DD8047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923" kern="0">
                  <a:solidFill>
                    <a:prstClr val="black"/>
                  </a:solidFill>
                  <a:latin typeface="Calibri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ABE576FE-26D8-4F4C-AF80-1E69F74894EA}"/>
                  </a:ext>
                </a:extLst>
              </p:cNvPr>
              <p:cNvSpPr txBox="1"/>
              <p:nvPr/>
            </p:nvSpPr>
            <p:spPr>
              <a:xfrm>
                <a:off x="507419" y="2263563"/>
                <a:ext cx="1077081" cy="29246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超高保湿</a:t>
                </a:r>
                <a:endParaRPr kumimoji="0" lang="en-US" altLang="ja-JP" sz="1015" b="1" kern="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47099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kumimoji="0" lang="ja-JP" altLang="en-US" sz="1015" b="1" kern="0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</a:t>
                </a: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4DC8372-1757-47E8-B0FE-EA8CBD86DAF4}"/>
              </a:ext>
            </a:extLst>
          </p:cNvPr>
          <p:cNvGrpSpPr/>
          <p:nvPr/>
        </p:nvGrpSpPr>
        <p:grpSpPr>
          <a:xfrm>
            <a:off x="775392" y="3974642"/>
            <a:ext cx="2069339" cy="1865745"/>
            <a:chOff x="909693" y="3541354"/>
            <a:chExt cx="2069339" cy="1865745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F6AA878D-9F3D-4CC6-8734-FF1DAA5A2BB2}"/>
                </a:ext>
              </a:extLst>
            </p:cNvPr>
            <p:cNvGrpSpPr/>
            <p:nvPr/>
          </p:nvGrpSpPr>
          <p:grpSpPr>
            <a:xfrm>
              <a:off x="2180719" y="3946767"/>
              <a:ext cx="798313" cy="707886"/>
              <a:chOff x="4906144" y="2632861"/>
              <a:chExt cx="2140286" cy="183523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80" name="六角形 79">
                <a:extLst>
                  <a:ext uri="{FF2B5EF4-FFF2-40B4-BE49-F238E27FC236}">
                    <a16:creationId xmlns:a16="http://schemas.microsoft.com/office/drawing/2014/main" id="{9A902797-3D40-4E54-9E41-4F6FEBB4CF97}"/>
                  </a:ext>
                </a:extLst>
              </p:cNvPr>
              <p:cNvSpPr/>
              <p:nvPr/>
            </p:nvSpPr>
            <p:spPr>
              <a:xfrm>
                <a:off x="4906144" y="2632861"/>
                <a:ext cx="2140286" cy="1835233"/>
              </a:xfrm>
              <a:prstGeom prst="hexagon">
                <a:avLst/>
              </a:prstGeom>
              <a:solidFill>
                <a:srgbClr val="E8D4E3"/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  <a:cs typeface="+mn-cs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25686988-DF4B-44AA-94B9-3D5DFE57B030}"/>
                  </a:ext>
                </a:extLst>
              </p:cNvPr>
              <p:cNvSpPr txBox="1"/>
              <p:nvPr/>
            </p:nvSpPr>
            <p:spPr>
              <a:xfrm>
                <a:off x="4977845" y="3091193"/>
                <a:ext cx="1801594" cy="79792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ツヤ</a:t>
                </a:r>
              </a:p>
            </p:txBody>
          </p: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6487A609-9914-4EC2-AD75-50BD7FB7C7ED}"/>
                </a:ext>
              </a:extLst>
            </p:cNvPr>
            <p:cNvGrpSpPr/>
            <p:nvPr/>
          </p:nvGrpSpPr>
          <p:grpSpPr>
            <a:xfrm>
              <a:off x="1537619" y="3541354"/>
              <a:ext cx="798313" cy="707886"/>
              <a:chOff x="4757396" y="2597457"/>
              <a:chExt cx="2140286" cy="1835233"/>
            </a:xfrm>
            <a:gradFill flip="none" rotWithShape="1">
              <a:gsLst>
                <a:gs pos="0">
                  <a:srgbClr val="94B6D2">
                    <a:tint val="66000"/>
                    <a:satMod val="160000"/>
                  </a:srgbClr>
                </a:gs>
                <a:gs pos="50000">
                  <a:srgbClr val="94B6D2">
                    <a:tint val="44500"/>
                    <a:satMod val="160000"/>
                  </a:srgbClr>
                </a:gs>
                <a:gs pos="100000">
                  <a:srgbClr val="94B6D2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8" name="六角形 77">
                <a:extLst>
                  <a:ext uri="{FF2B5EF4-FFF2-40B4-BE49-F238E27FC236}">
                    <a16:creationId xmlns:a16="http://schemas.microsoft.com/office/drawing/2014/main" id="{A62377E1-91BB-474E-9C0A-445488B08928}"/>
                  </a:ext>
                </a:extLst>
              </p:cNvPr>
              <p:cNvSpPr/>
              <p:nvPr/>
            </p:nvSpPr>
            <p:spPr>
              <a:xfrm>
                <a:off x="4757396" y="2597457"/>
                <a:ext cx="2140286" cy="1835233"/>
              </a:xfrm>
              <a:prstGeom prst="hexagon">
                <a:avLst/>
              </a:prstGeom>
              <a:solidFill>
                <a:srgbClr val="E8D4E3"/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  <a:cs typeface="+mn-cs"/>
                </a:endParaRPr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7D5F2E00-6978-47F3-9262-31D78A097E79}"/>
                  </a:ext>
                </a:extLst>
              </p:cNvPr>
              <p:cNvSpPr txBox="1"/>
              <p:nvPr/>
            </p:nvSpPr>
            <p:spPr>
              <a:xfrm>
                <a:off x="5001550" y="3159103"/>
                <a:ext cx="1801594" cy="79792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シミ</a:t>
                </a:r>
              </a:p>
            </p:txBody>
          </p:sp>
        </p:grp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63C4D9AE-32B8-465C-AED9-B02756CF5002}"/>
                </a:ext>
              </a:extLst>
            </p:cNvPr>
            <p:cNvGrpSpPr/>
            <p:nvPr/>
          </p:nvGrpSpPr>
          <p:grpSpPr>
            <a:xfrm>
              <a:off x="1982909" y="4699213"/>
              <a:ext cx="798313" cy="707886"/>
              <a:chOff x="4832207" y="2632731"/>
              <a:chExt cx="2140286" cy="1835233"/>
            </a:xfrm>
            <a:gradFill flip="none" rotWithShape="1">
              <a:gsLst>
                <a:gs pos="0">
                  <a:srgbClr val="94B6D2">
                    <a:tint val="66000"/>
                    <a:satMod val="160000"/>
                  </a:srgbClr>
                </a:gs>
                <a:gs pos="50000">
                  <a:srgbClr val="94B6D2">
                    <a:tint val="44500"/>
                    <a:satMod val="160000"/>
                  </a:srgbClr>
                </a:gs>
                <a:gs pos="100000">
                  <a:srgbClr val="94B6D2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6" name="六角形 75">
                <a:extLst>
                  <a:ext uri="{FF2B5EF4-FFF2-40B4-BE49-F238E27FC236}">
                    <a16:creationId xmlns:a16="http://schemas.microsoft.com/office/drawing/2014/main" id="{7DE022BC-8886-4DC0-9602-F4F65590BA2B}"/>
                  </a:ext>
                </a:extLst>
              </p:cNvPr>
              <p:cNvSpPr/>
              <p:nvPr/>
            </p:nvSpPr>
            <p:spPr>
              <a:xfrm>
                <a:off x="4832207" y="2632731"/>
                <a:ext cx="2140286" cy="1835233"/>
              </a:xfrm>
              <a:prstGeom prst="hexagon">
                <a:avLst/>
              </a:prstGeom>
              <a:solidFill>
                <a:srgbClr val="E8D4E3"/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  <a:cs typeface="+mn-cs"/>
                </a:endParaRPr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1CAE05C9-A765-4F88-818F-2D8E90756434}"/>
                  </a:ext>
                </a:extLst>
              </p:cNvPr>
              <p:cNvSpPr txBox="1"/>
              <p:nvPr/>
            </p:nvSpPr>
            <p:spPr>
              <a:xfrm>
                <a:off x="4846636" y="2872789"/>
                <a:ext cx="1994648" cy="135647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ニキビ跡</a:t>
                </a:r>
              </a:p>
            </p:txBody>
          </p: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0610AA8B-90E8-4F27-9AFE-0B4935A4CD30}"/>
                </a:ext>
              </a:extLst>
            </p:cNvPr>
            <p:cNvGrpSpPr/>
            <p:nvPr/>
          </p:nvGrpSpPr>
          <p:grpSpPr>
            <a:xfrm>
              <a:off x="1176451" y="4696102"/>
              <a:ext cx="798313" cy="707886"/>
              <a:chOff x="4832207" y="2632731"/>
              <a:chExt cx="2140286" cy="1835233"/>
            </a:xfrm>
            <a:gradFill flip="none" rotWithShape="1">
              <a:gsLst>
                <a:gs pos="0">
                  <a:srgbClr val="94B6D2">
                    <a:tint val="66000"/>
                    <a:satMod val="160000"/>
                  </a:srgbClr>
                </a:gs>
                <a:gs pos="50000">
                  <a:srgbClr val="94B6D2">
                    <a:tint val="44500"/>
                    <a:satMod val="160000"/>
                  </a:srgbClr>
                </a:gs>
                <a:gs pos="100000">
                  <a:srgbClr val="94B6D2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4" name="六角形 73">
                <a:extLst>
                  <a:ext uri="{FF2B5EF4-FFF2-40B4-BE49-F238E27FC236}">
                    <a16:creationId xmlns:a16="http://schemas.microsoft.com/office/drawing/2014/main" id="{35D9D2E8-969F-4700-8689-157DE260C206}"/>
                  </a:ext>
                </a:extLst>
              </p:cNvPr>
              <p:cNvSpPr/>
              <p:nvPr/>
            </p:nvSpPr>
            <p:spPr>
              <a:xfrm>
                <a:off x="4832207" y="2632731"/>
                <a:ext cx="2140286" cy="1835233"/>
              </a:xfrm>
              <a:prstGeom prst="hexagon">
                <a:avLst/>
              </a:prstGeom>
              <a:solidFill>
                <a:srgbClr val="E8D4E3"/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  <a:cs typeface="+mn-cs"/>
                </a:endParaRPr>
              </a:p>
            </p:txBody>
          </p:sp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1FED9E01-9A2C-4798-A1D9-D82112B2BB6C}"/>
                  </a:ext>
                </a:extLst>
              </p:cNvPr>
              <p:cNvSpPr txBox="1"/>
              <p:nvPr/>
            </p:nvSpPr>
            <p:spPr>
              <a:xfrm>
                <a:off x="4977845" y="2947838"/>
                <a:ext cx="1801594" cy="135647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透明感</a:t>
                </a:r>
              </a:p>
            </p:txBody>
          </p:sp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B595D04D-81E8-4911-97FA-F5D3B4B79919}"/>
                </a:ext>
              </a:extLst>
            </p:cNvPr>
            <p:cNvGrpSpPr/>
            <p:nvPr/>
          </p:nvGrpSpPr>
          <p:grpSpPr>
            <a:xfrm>
              <a:off x="909693" y="3954978"/>
              <a:ext cx="798313" cy="707886"/>
              <a:chOff x="4776925" y="2662659"/>
              <a:chExt cx="2140286" cy="1835233"/>
            </a:xfrm>
            <a:gradFill flip="none" rotWithShape="1">
              <a:gsLst>
                <a:gs pos="0">
                  <a:srgbClr val="94B6D2">
                    <a:tint val="66000"/>
                    <a:satMod val="160000"/>
                  </a:srgbClr>
                </a:gs>
                <a:gs pos="50000">
                  <a:srgbClr val="94B6D2">
                    <a:tint val="44500"/>
                    <a:satMod val="160000"/>
                  </a:srgbClr>
                </a:gs>
                <a:gs pos="100000">
                  <a:srgbClr val="94B6D2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2" name="六角形 71">
                <a:extLst>
                  <a:ext uri="{FF2B5EF4-FFF2-40B4-BE49-F238E27FC236}">
                    <a16:creationId xmlns:a16="http://schemas.microsoft.com/office/drawing/2014/main" id="{FE4E86AD-E19F-41A8-8049-7BB8E5DB2F95}"/>
                  </a:ext>
                </a:extLst>
              </p:cNvPr>
              <p:cNvSpPr/>
              <p:nvPr/>
            </p:nvSpPr>
            <p:spPr>
              <a:xfrm>
                <a:off x="4776925" y="2662659"/>
                <a:ext cx="2140286" cy="1835233"/>
              </a:xfrm>
              <a:prstGeom prst="hexagon">
                <a:avLst/>
              </a:prstGeom>
              <a:solidFill>
                <a:srgbClr val="E8D4E3"/>
              </a:solidFill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20404030301010803"/>
                  <a:ea typeface="ＭＳ ゴシック" panose="020B0609070205080204" pitchFamily="49" charset="-128"/>
                  <a:cs typeface="+mn-cs"/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1F728607-7814-4906-802D-AAD4A9DCD75E}"/>
                  </a:ext>
                </a:extLst>
              </p:cNvPr>
              <p:cNvSpPr txBox="1"/>
              <p:nvPr/>
            </p:nvSpPr>
            <p:spPr>
              <a:xfrm>
                <a:off x="4977845" y="2947838"/>
                <a:ext cx="1801594" cy="1356477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2939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エイジング</a:t>
                </a:r>
              </a:p>
            </p:txBody>
          </p:sp>
        </p:grpSp>
      </p:grp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506AB0DD-217A-4840-BB21-EA7584DB6CD3}"/>
              </a:ext>
            </a:extLst>
          </p:cNvPr>
          <p:cNvSpPr txBox="1"/>
          <p:nvPr/>
        </p:nvSpPr>
        <p:spPr>
          <a:xfrm>
            <a:off x="-29088" y="3006871"/>
            <a:ext cx="2559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ベリーク　ステムファインセラム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15ml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￥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8,000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（税別）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B651C13-3635-4A30-B5D1-3C8C077445AD}"/>
              </a:ext>
            </a:extLst>
          </p:cNvPr>
          <p:cNvSpPr txBox="1"/>
          <p:nvPr/>
        </p:nvSpPr>
        <p:spPr>
          <a:xfrm>
            <a:off x="-29727" y="9468453"/>
            <a:ext cx="2758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ベリーク　ベリーミューンセラム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30ml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￥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6,000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（税別）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2ABE36A-6DFF-4AE1-9329-7B03503F17BE}"/>
              </a:ext>
            </a:extLst>
          </p:cNvPr>
          <p:cNvSpPr txBox="1"/>
          <p:nvPr/>
        </p:nvSpPr>
        <p:spPr>
          <a:xfrm>
            <a:off x="-161654" y="6266649"/>
            <a:ext cx="223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ベリーク　ブライトセラム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30ml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￥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6,800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（税別）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6" name="図 85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9B5BB5B0-F659-405C-A168-829B2EC372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2" y="4009965"/>
            <a:ext cx="613640" cy="215595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DAD173-36F4-489E-920D-DECDB39A103F}"/>
              </a:ext>
            </a:extLst>
          </p:cNvPr>
          <p:cNvSpPr txBox="1"/>
          <p:nvPr/>
        </p:nvSpPr>
        <p:spPr>
          <a:xfrm>
            <a:off x="6461558" y="9583737"/>
            <a:ext cx="58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1463</Words>
  <Application>Microsoft Office PowerPoint</Application>
  <PresentationFormat>A4 210 x 297 mm</PresentationFormat>
  <Paragraphs>235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BIZ UDPゴシック</vt:lpstr>
      <vt:lpstr>メイリオ</vt:lpstr>
      <vt:lpstr>游ゴシック</vt:lpstr>
      <vt:lpstr>Arial</vt:lpstr>
      <vt:lpstr>Avenir Next LT Pro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幹子 樋口</dc:creator>
  <cp:lastModifiedBy>彰記</cp:lastModifiedBy>
  <cp:revision>40</cp:revision>
  <cp:lastPrinted>2020-12-15T02:29:09Z</cp:lastPrinted>
  <dcterms:created xsi:type="dcterms:W3CDTF">2020-12-14T02:36:05Z</dcterms:created>
  <dcterms:modified xsi:type="dcterms:W3CDTF">2021-02-10T07:02:46Z</dcterms:modified>
</cp:coreProperties>
</file>